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Lst>
  <p:notesMasterIdLst>
    <p:notesMasterId r:id="rId14"/>
  </p:notesMasterIdLst>
  <p:sldIdLst>
    <p:sldId id="256" r:id="rId3"/>
    <p:sldId id="259" r:id="rId4"/>
    <p:sldId id="261" r:id="rId5"/>
    <p:sldId id="267" r:id="rId6"/>
    <p:sldId id="263" r:id="rId7"/>
    <p:sldId id="264" r:id="rId8"/>
    <p:sldId id="266" r:id="rId9"/>
    <p:sldId id="265" r:id="rId10"/>
    <p:sldId id="268" r:id="rId11"/>
    <p:sldId id="269" r:id="rId12"/>
    <p:sldId id="27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3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DAC2A9-70F6-403E-8C5C-3F99DABBEF08}" v="157" dt="2023-06-06T13:59:35.1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201" autoAdjust="0"/>
  </p:normalViewPr>
  <p:slideViewPr>
    <p:cSldViewPr snapToGrid="0" showGuides="1">
      <p:cViewPr varScale="1">
        <p:scale>
          <a:sx n="59" d="100"/>
          <a:sy n="59" d="100"/>
        </p:scale>
        <p:origin x="1541" y="53"/>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gio Ibarra" userId="f9e6e0322c927b48" providerId="LiveId" clId="{88DAC2A9-70F6-403E-8C5C-3F99DABBEF08}"/>
    <pc:docChg chg="undo custSel delSld modSld">
      <pc:chgData name="Sergio Ibarra" userId="f9e6e0322c927b48" providerId="LiveId" clId="{88DAC2A9-70F6-403E-8C5C-3F99DABBEF08}" dt="2023-06-06T14:36:42.624" v="508" actId="20577"/>
      <pc:docMkLst>
        <pc:docMk/>
      </pc:docMkLst>
      <pc:sldChg chg="modSp mod">
        <pc:chgData name="Sergio Ibarra" userId="f9e6e0322c927b48" providerId="LiveId" clId="{88DAC2A9-70F6-403E-8C5C-3F99DABBEF08}" dt="2023-06-06T13:59:51.041" v="501" actId="20577"/>
        <pc:sldMkLst>
          <pc:docMk/>
          <pc:sldMk cId="2034423116" sldId="256"/>
        </pc:sldMkLst>
        <pc:spChg chg="mod">
          <ac:chgData name="Sergio Ibarra" userId="f9e6e0322c927b48" providerId="LiveId" clId="{88DAC2A9-70F6-403E-8C5C-3F99DABBEF08}" dt="2023-06-06T13:59:35.107" v="464"/>
          <ac:spMkLst>
            <pc:docMk/>
            <pc:sldMk cId="2034423116" sldId="256"/>
            <ac:spMk id="2" creationId="{E7F2FF3C-AA1F-6F81-ED78-EFB6E35DD2E5}"/>
          </ac:spMkLst>
        </pc:spChg>
        <pc:spChg chg="mod">
          <ac:chgData name="Sergio Ibarra" userId="f9e6e0322c927b48" providerId="LiveId" clId="{88DAC2A9-70F6-403E-8C5C-3F99DABBEF08}" dt="2023-06-06T13:59:51.041" v="501" actId="20577"/>
          <ac:spMkLst>
            <pc:docMk/>
            <pc:sldMk cId="2034423116" sldId="256"/>
            <ac:spMk id="6" creationId="{68A099B3-2AD6-1711-94C0-5223B22B0A28}"/>
          </ac:spMkLst>
        </pc:spChg>
      </pc:sldChg>
      <pc:sldChg chg="modSp">
        <pc:chgData name="Sergio Ibarra" userId="f9e6e0322c927b48" providerId="LiveId" clId="{88DAC2A9-70F6-403E-8C5C-3F99DABBEF08}" dt="2023-06-06T13:58:50.239" v="423" actId="20577"/>
        <pc:sldMkLst>
          <pc:docMk/>
          <pc:sldMk cId="1445963262" sldId="269"/>
        </pc:sldMkLst>
        <pc:spChg chg="mod">
          <ac:chgData name="Sergio Ibarra" userId="f9e6e0322c927b48" providerId="LiveId" clId="{88DAC2A9-70F6-403E-8C5C-3F99DABBEF08}" dt="2023-06-06T13:58:50.239" v="423" actId="20577"/>
          <ac:spMkLst>
            <pc:docMk/>
            <pc:sldMk cId="1445963262" sldId="269"/>
            <ac:spMk id="2" creationId="{0A94B9CE-1860-1E2E-97FF-20FE48D0C5BB}"/>
          </ac:spMkLst>
        </pc:spChg>
      </pc:sldChg>
      <pc:sldChg chg="del">
        <pc:chgData name="Sergio Ibarra" userId="f9e6e0322c927b48" providerId="LiveId" clId="{88DAC2A9-70F6-403E-8C5C-3F99DABBEF08}" dt="2023-06-06T13:44:51.540" v="120" actId="47"/>
        <pc:sldMkLst>
          <pc:docMk/>
          <pc:sldMk cId="2552071358" sldId="270"/>
        </pc:sldMkLst>
      </pc:sldChg>
      <pc:sldChg chg="del">
        <pc:chgData name="Sergio Ibarra" userId="f9e6e0322c927b48" providerId="LiveId" clId="{88DAC2A9-70F6-403E-8C5C-3F99DABBEF08}" dt="2023-06-06T13:59:00.518" v="424" actId="47"/>
        <pc:sldMkLst>
          <pc:docMk/>
          <pc:sldMk cId="985136148" sldId="271"/>
        </pc:sldMkLst>
      </pc:sldChg>
      <pc:sldChg chg="modSp del">
        <pc:chgData name="Sergio Ibarra" userId="f9e6e0322c927b48" providerId="LiveId" clId="{88DAC2A9-70F6-403E-8C5C-3F99DABBEF08}" dt="2023-06-06T13:45:05.946" v="124" actId="47"/>
        <pc:sldMkLst>
          <pc:docMk/>
          <pc:sldMk cId="3323097251" sldId="273"/>
        </pc:sldMkLst>
        <pc:spChg chg="mod">
          <ac:chgData name="Sergio Ibarra" userId="f9e6e0322c927b48" providerId="LiveId" clId="{88DAC2A9-70F6-403E-8C5C-3F99DABBEF08}" dt="2023-06-06T13:44:59.787" v="123" actId="20577"/>
          <ac:spMkLst>
            <pc:docMk/>
            <pc:sldMk cId="3323097251" sldId="273"/>
            <ac:spMk id="3" creationId="{4524BBCA-B514-9BB4-7513-33CD900BC953}"/>
          </ac:spMkLst>
        </pc:spChg>
      </pc:sldChg>
      <pc:sldChg chg="addSp delSp modSp mod addAnim delAnim modNotesTx">
        <pc:chgData name="Sergio Ibarra" userId="f9e6e0322c927b48" providerId="LiveId" clId="{88DAC2A9-70F6-403E-8C5C-3F99DABBEF08}" dt="2023-06-06T14:36:42.624" v="508" actId="20577"/>
        <pc:sldMkLst>
          <pc:docMk/>
          <pc:sldMk cId="3160143035" sldId="274"/>
        </pc:sldMkLst>
        <pc:spChg chg="del">
          <ac:chgData name="Sergio Ibarra" userId="f9e6e0322c927b48" providerId="LiveId" clId="{88DAC2A9-70F6-403E-8C5C-3F99DABBEF08}" dt="2023-06-06T13:50:49.148" v="222" actId="478"/>
          <ac:spMkLst>
            <pc:docMk/>
            <pc:sldMk cId="3160143035" sldId="274"/>
            <ac:spMk id="2" creationId="{4A9C0D19-4EB9-90F5-8422-ED285263E364}"/>
          </ac:spMkLst>
        </pc:spChg>
        <pc:graphicFrameChg chg="add del mod modGraphic">
          <ac:chgData name="Sergio Ibarra" userId="f9e6e0322c927b48" providerId="LiveId" clId="{88DAC2A9-70F6-403E-8C5C-3F99DABBEF08}" dt="2023-06-06T14:36:42.624" v="508" actId="20577"/>
          <ac:graphicFrameMkLst>
            <pc:docMk/>
            <pc:sldMk cId="3160143035" sldId="274"/>
            <ac:graphicFrameMk id="3" creationId="{D7474C78-98B4-9A99-51F1-359A3002AEA3}"/>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042A8B-D476-4D11-851E-426B2B5F6A12}" type="datetimeFigureOut">
              <a:rPr lang="es-MX" smtClean="0"/>
              <a:t>06/06/2023</a:t>
            </a:fld>
            <a:endParaRPr lang="es-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9FD14B-4738-4567-89C5-E0A2D47974FE}" type="slidenum">
              <a:rPr lang="es-MX" smtClean="0"/>
              <a:t>‹#›</a:t>
            </a:fld>
            <a:endParaRPr lang="es-MX"/>
          </a:p>
        </p:txBody>
      </p:sp>
    </p:spTree>
    <p:extLst>
      <p:ext uri="{BB962C8B-B14F-4D97-AF65-F5344CB8AC3E}">
        <p14:creationId xmlns:p14="http://schemas.microsoft.com/office/powerpoint/2010/main" val="1976319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800" b="0" i="0" u="none" strike="noStrike" dirty="0">
                <a:solidFill>
                  <a:srgbClr val="000000"/>
                </a:solidFill>
                <a:effectLst/>
                <a:latin typeface="Calibri" panose="020F0502020204030204" pitchFamily="34" charset="0"/>
              </a:rPr>
              <a:t>En las últimas dos décadas el gas natural ha ganado mayor importancia dentro del </a:t>
            </a:r>
            <a:r>
              <a:rPr lang="es-MX" sz="1800" b="0" i="1" u="none" strike="noStrike" dirty="0" err="1">
                <a:solidFill>
                  <a:srgbClr val="000000"/>
                </a:solidFill>
                <a:effectLst/>
                <a:latin typeface="Calibri" panose="020F0502020204030204" pitchFamily="34" charset="0"/>
              </a:rPr>
              <a:t>mix</a:t>
            </a:r>
            <a:r>
              <a:rPr lang="es-MX" sz="1800" b="0" i="1" u="none" strike="noStrike" dirty="0">
                <a:solidFill>
                  <a:srgbClr val="000000"/>
                </a:solidFill>
                <a:effectLst/>
                <a:latin typeface="Calibri" panose="020F0502020204030204" pitchFamily="34" charset="0"/>
              </a:rPr>
              <a:t> </a:t>
            </a:r>
            <a:r>
              <a:rPr lang="es-MX" sz="1800" b="0" i="0" u="none" strike="noStrike" dirty="0">
                <a:solidFill>
                  <a:srgbClr val="000000"/>
                </a:solidFill>
                <a:effectLst/>
                <a:latin typeface="Calibri" panose="020F0502020204030204" pitchFamily="34" charset="0"/>
              </a:rPr>
              <a:t>energético debido a sus ventajas medioambientales y económicas frente a otros combustibles fósiles.  Son evidentes las ventajas en reducción de contaminantes cuando se le compara con la gasolina y el diésel: alrededor de 20% menos de emisiones de dióxido de carbono; 80% menos monóxido de carbono; y entre 70-90% menos óxidos de nitrógeno. Aparte de estos beneficios ambientales, el gas natural suele ser más competitivo en precio que los combustibles líquidos</a:t>
            </a:r>
            <a:endParaRPr lang="es-MX" dirty="0"/>
          </a:p>
        </p:txBody>
      </p:sp>
      <p:sp>
        <p:nvSpPr>
          <p:cNvPr id="4" name="Slide Number Placeholder 3"/>
          <p:cNvSpPr>
            <a:spLocks noGrp="1"/>
          </p:cNvSpPr>
          <p:nvPr>
            <p:ph type="sldNum" sz="quarter" idx="5"/>
          </p:nvPr>
        </p:nvSpPr>
        <p:spPr/>
        <p:txBody>
          <a:bodyPr/>
          <a:lstStyle/>
          <a:p>
            <a:fld id="{E59FD14B-4738-4567-89C5-E0A2D47974FE}" type="slidenum">
              <a:rPr lang="es-MX" smtClean="0"/>
              <a:t>2</a:t>
            </a:fld>
            <a:endParaRPr lang="es-MX"/>
          </a:p>
        </p:txBody>
      </p:sp>
    </p:spTree>
    <p:extLst>
      <p:ext uri="{BB962C8B-B14F-4D97-AF65-F5344CB8AC3E}">
        <p14:creationId xmlns:p14="http://schemas.microsoft.com/office/powerpoint/2010/main" val="3016216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br>
              <a:rPr lang="es-MX" b="0" dirty="0">
                <a:effectLst/>
              </a:rPr>
            </a:br>
            <a:r>
              <a:rPr lang="es-MX" sz="1800" b="0" i="0" u="none" strike="noStrike" dirty="0">
                <a:solidFill>
                  <a:srgbClr val="000000"/>
                </a:solidFill>
                <a:effectLst/>
                <a:latin typeface="Calibri" panose="020F0502020204030204" pitchFamily="34" charset="0"/>
              </a:rPr>
              <a:t>Recientemente se ha hecho evidente la necesidad de transitar desde el uso masivo de fuentes de energía fósiles hacia la predominancia de fuentes de energía renovables. En esta transición, el gas natural juega un papel fundamental, debido a que constituye una fuente primaria de energía abundante y competitiva que permite la sustitución del carbón y de otros hidrocarburos de manera menos disruptiva y procurando la seguridad energética nacional.</a:t>
            </a:r>
            <a:endParaRPr lang="es-MX" b="0" dirty="0">
              <a:effectLst/>
            </a:endParaRPr>
          </a:p>
          <a:p>
            <a:br>
              <a:rPr lang="es-MX" dirty="0"/>
            </a:br>
            <a:endParaRPr lang="es-MX" dirty="0"/>
          </a:p>
        </p:txBody>
      </p:sp>
      <p:sp>
        <p:nvSpPr>
          <p:cNvPr id="4" name="Slide Number Placeholder 3"/>
          <p:cNvSpPr>
            <a:spLocks noGrp="1"/>
          </p:cNvSpPr>
          <p:nvPr>
            <p:ph type="sldNum" sz="quarter" idx="5"/>
          </p:nvPr>
        </p:nvSpPr>
        <p:spPr/>
        <p:txBody>
          <a:bodyPr/>
          <a:lstStyle/>
          <a:p>
            <a:fld id="{E59FD14B-4738-4567-89C5-E0A2D47974FE}" type="slidenum">
              <a:rPr lang="es-MX" smtClean="0"/>
              <a:t>3</a:t>
            </a:fld>
            <a:endParaRPr lang="es-MX"/>
          </a:p>
        </p:txBody>
      </p:sp>
    </p:spTree>
    <p:extLst>
      <p:ext uri="{BB962C8B-B14F-4D97-AF65-F5344CB8AC3E}">
        <p14:creationId xmlns:p14="http://schemas.microsoft.com/office/powerpoint/2010/main" val="1928275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s-MX" sz="1800" b="0" i="0" u="none" strike="noStrike" dirty="0">
                <a:solidFill>
                  <a:srgbClr val="000000"/>
                </a:solidFill>
                <a:effectLst/>
                <a:latin typeface="Calibri" panose="020F0502020204030204" pitchFamily="34" charset="0"/>
              </a:rPr>
              <a:t> “El consumo de gas natural en México ha incrementado 32% en los últimos 12 años” y con base en la Consulta Pública 2019 de CENAGAS, la proyección de demanda nacional sería de casi 14,500 </a:t>
            </a:r>
            <a:r>
              <a:rPr lang="es-MX" sz="1800" b="0" i="0" u="none" strike="noStrike" dirty="0" err="1">
                <a:solidFill>
                  <a:srgbClr val="000000"/>
                </a:solidFill>
                <a:effectLst/>
                <a:latin typeface="Calibri" panose="020F0502020204030204" pitchFamily="34" charset="0"/>
              </a:rPr>
              <a:t>MMpcd</a:t>
            </a:r>
            <a:r>
              <a:rPr lang="es-MX" sz="1800" b="0" i="0" u="none" strike="noStrike" dirty="0">
                <a:solidFill>
                  <a:srgbClr val="000000"/>
                </a:solidFill>
                <a:effectLst/>
                <a:latin typeface="Calibri" panose="020F0502020204030204" pitchFamily="34" charset="0"/>
              </a:rPr>
              <a:t> para 2024 (considerando la demanda contenida) </a:t>
            </a:r>
            <a:r>
              <a:rPr lang="es-MX" sz="1800" b="0" i="0" u="none" strike="noStrike" dirty="0">
                <a:solidFill>
                  <a:srgbClr val="538135"/>
                </a:solidFill>
                <a:effectLst/>
                <a:latin typeface="Calibri" panose="020F0502020204030204" pitchFamily="34" charset="0"/>
              </a:rPr>
              <a:t>2</a:t>
            </a:r>
            <a:endParaRPr lang="es-MX" b="0" dirty="0">
              <a:effectLst/>
            </a:endParaRPr>
          </a:p>
          <a:p>
            <a:br>
              <a:rPr lang="es-MX" b="0" dirty="0">
                <a:effectLst/>
              </a:rPr>
            </a:br>
            <a:endParaRPr lang="es-MX" dirty="0"/>
          </a:p>
        </p:txBody>
      </p:sp>
      <p:sp>
        <p:nvSpPr>
          <p:cNvPr id="4" name="Slide Number Placeholder 3"/>
          <p:cNvSpPr>
            <a:spLocks noGrp="1"/>
          </p:cNvSpPr>
          <p:nvPr>
            <p:ph type="sldNum" sz="quarter" idx="5"/>
          </p:nvPr>
        </p:nvSpPr>
        <p:spPr/>
        <p:txBody>
          <a:bodyPr/>
          <a:lstStyle/>
          <a:p>
            <a:fld id="{E59FD14B-4738-4567-89C5-E0A2D47974FE}" type="slidenum">
              <a:rPr lang="es-MX" smtClean="0"/>
              <a:t>4</a:t>
            </a:fld>
            <a:endParaRPr lang="es-MX"/>
          </a:p>
        </p:txBody>
      </p:sp>
    </p:spTree>
    <p:extLst>
      <p:ext uri="{BB962C8B-B14F-4D97-AF65-F5344CB8AC3E}">
        <p14:creationId xmlns:p14="http://schemas.microsoft.com/office/powerpoint/2010/main" val="1782689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800" b="0" i="0" u="none" strike="noStrike" dirty="0">
                <a:solidFill>
                  <a:srgbClr val="000000"/>
                </a:solidFill>
                <a:effectLst/>
                <a:latin typeface="Calibri" panose="020F0502020204030204" pitchFamily="34" charset="0"/>
              </a:rPr>
              <a:t>Históricamente son el sector eléctrico y petrolero quienes más hacen uso del gas natural en México, en comparación con el sector residencial o de transporte privado qué representan menos del 5% de la demanda total del hidrocarburo.</a:t>
            </a:r>
            <a:endParaRPr lang="es-MX" dirty="0"/>
          </a:p>
        </p:txBody>
      </p:sp>
      <p:sp>
        <p:nvSpPr>
          <p:cNvPr id="4" name="Slide Number Placeholder 3"/>
          <p:cNvSpPr>
            <a:spLocks noGrp="1"/>
          </p:cNvSpPr>
          <p:nvPr>
            <p:ph type="sldNum" sz="quarter" idx="5"/>
          </p:nvPr>
        </p:nvSpPr>
        <p:spPr/>
        <p:txBody>
          <a:bodyPr/>
          <a:lstStyle/>
          <a:p>
            <a:fld id="{E59FD14B-4738-4567-89C5-E0A2D47974FE}" type="slidenum">
              <a:rPr lang="es-MX" smtClean="0"/>
              <a:t>5</a:t>
            </a:fld>
            <a:endParaRPr lang="es-MX"/>
          </a:p>
        </p:txBody>
      </p:sp>
    </p:spTree>
    <p:extLst>
      <p:ext uri="{BB962C8B-B14F-4D97-AF65-F5344CB8AC3E}">
        <p14:creationId xmlns:p14="http://schemas.microsoft.com/office/powerpoint/2010/main" val="59956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chemeClr val="tx1">
                    <a:lumMod val="75000"/>
                    <a:lumOff val="25000"/>
                  </a:schemeClr>
                </a:solidFill>
              </a:rPr>
              <a:t>L</a:t>
            </a:r>
            <a:r>
              <a:rPr lang="en-US" sz="1200" b="0" i="0" u="none" strike="noStrike" dirty="0" err="1">
                <a:solidFill>
                  <a:schemeClr val="tx1">
                    <a:lumMod val="75000"/>
                    <a:lumOff val="25000"/>
                  </a:schemeClr>
                </a:solidFill>
                <a:effectLst/>
              </a:rPr>
              <a:t>levan</a:t>
            </a:r>
            <a:r>
              <a:rPr lang="en-US" sz="1200" b="0" i="0" u="none" strike="noStrike" dirty="0">
                <a:solidFill>
                  <a:schemeClr val="tx1">
                    <a:lumMod val="75000"/>
                    <a:lumOff val="25000"/>
                  </a:schemeClr>
                </a:solidFill>
                <a:effectLst/>
              </a:rPr>
              <a:t> a la </a:t>
            </a:r>
            <a:r>
              <a:rPr lang="en-US" sz="1200" b="0" i="0" u="none" strike="noStrike" dirty="0" err="1">
                <a:solidFill>
                  <a:schemeClr val="tx1">
                    <a:lumMod val="75000"/>
                    <a:lumOff val="25000"/>
                  </a:schemeClr>
                </a:solidFill>
                <a:effectLst/>
              </a:rPr>
              <a:t>necesidad</a:t>
            </a:r>
            <a:r>
              <a:rPr lang="en-US" sz="1200" b="0" i="0" u="none" strike="noStrike" dirty="0">
                <a:solidFill>
                  <a:schemeClr val="tx1">
                    <a:lumMod val="75000"/>
                    <a:lumOff val="25000"/>
                  </a:schemeClr>
                </a:solidFill>
                <a:effectLst/>
              </a:rPr>
              <a:t> de </a:t>
            </a:r>
            <a:r>
              <a:rPr lang="en-US" sz="1200" b="0" i="0" u="none" strike="noStrike" dirty="0" err="1">
                <a:solidFill>
                  <a:schemeClr val="tx1">
                    <a:lumMod val="75000"/>
                    <a:lumOff val="25000"/>
                  </a:schemeClr>
                </a:solidFill>
                <a:effectLst/>
              </a:rPr>
              <a:t>contar</a:t>
            </a:r>
            <a:r>
              <a:rPr lang="en-US" sz="1200" b="0" i="0" u="none" strike="noStrike" dirty="0">
                <a:solidFill>
                  <a:schemeClr val="tx1">
                    <a:lumMod val="75000"/>
                    <a:lumOff val="25000"/>
                  </a:schemeClr>
                </a:solidFill>
                <a:effectLst/>
              </a:rPr>
              <a:t> con un </a:t>
            </a:r>
            <a:r>
              <a:rPr lang="en-US" sz="1200" b="0" i="0" u="none" strike="noStrike" dirty="0" err="1">
                <a:solidFill>
                  <a:schemeClr val="tx1">
                    <a:lumMod val="75000"/>
                    <a:lumOff val="25000"/>
                  </a:schemeClr>
                </a:solidFill>
                <a:effectLst/>
              </a:rPr>
              <a:t>trabajo</a:t>
            </a:r>
            <a:r>
              <a:rPr lang="en-US" sz="1200" b="0" i="0" u="none" strike="noStrike" dirty="0">
                <a:solidFill>
                  <a:schemeClr val="tx1">
                    <a:lumMod val="75000"/>
                    <a:lumOff val="25000"/>
                  </a:schemeClr>
                </a:solidFill>
                <a:effectLst/>
              </a:rPr>
              <a:t> </a:t>
            </a:r>
            <a:r>
              <a:rPr lang="en-US" sz="1200" b="0" i="0" u="none" strike="noStrike" dirty="0" err="1">
                <a:solidFill>
                  <a:schemeClr val="tx1">
                    <a:lumMod val="75000"/>
                    <a:lumOff val="25000"/>
                  </a:schemeClr>
                </a:solidFill>
                <a:effectLst/>
              </a:rPr>
              <a:t>actualizado</a:t>
            </a:r>
            <a:r>
              <a:rPr lang="en-US" sz="1200" b="0" i="0" u="none" strike="noStrike" dirty="0">
                <a:solidFill>
                  <a:schemeClr val="tx1">
                    <a:lumMod val="75000"/>
                    <a:lumOff val="25000"/>
                  </a:schemeClr>
                </a:solidFill>
                <a:effectLst/>
              </a:rPr>
              <a:t> de </a:t>
            </a:r>
            <a:r>
              <a:rPr lang="en-US" sz="1200" b="0" i="0" u="none" strike="noStrike" dirty="0" err="1">
                <a:solidFill>
                  <a:schemeClr val="tx1">
                    <a:lumMod val="75000"/>
                    <a:lumOff val="25000"/>
                  </a:schemeClr>
                </a:solidFill>
                <a:effectLst/>
              </a:rPr>
              <a:t>pronóstico</a:t>
            </a:r>
            <a:r>
              <a:rPr lang="en-US" sz="1200" b="0" i="0" u="none" strike="noStrike" dirty="0">
                <a:solidFill>
                  <a:schemeClr val="tx1">
                    <a:lumMod val="75000"/>
                    <a:lumOff val="25000"/>
                  </a:schemeClr>
                </a:solidFill>
                <a:effectLst/>
              </a:rPr>
              <a:t> de la </a:t>
            </a:r>
            <a:r>
              <a:rPr lang="en-US" sz="1200" b="0" i="0" u="none" strike="noStrike" dirty="0" err="1">
                <a:solidFill>
                  <a:schemeClr val="tx1">
                    <a:lumMod val="75000"/>
                    <a:lumOff val="25000"/>
                  </a:schemeClr>
                </a:solidFill>
                <a:effectLst/>
              </a:rPr>
              <a:t>demanda</a:t>
            </a:r>
            <a:r>
              <a:rPr lang="en-US" sz="1200" b="0" i="0" u="none" strike="noStrike" dirty="0">
                <a:solidFill>
                  <a:schemeClr val="tx1">
                    <a:lumMod val="75000"/>
                    <a:lumOff val="25000"/>
                  </a:schemeClr>
                </a:solidFill>
                <a:effectLst/>
              </a:rPr>
              <a:t> para un </a:t>
            </a:r>
            <a:r>
              <a:rPr lang="en-US" sz="1200" b="0" i="0" u="none" strike="noStrike" dirty="0" err="1">
                <a:solidFill>
                  <a:schemeClr val="tx1">
                    <a:lumMod val="75000"/>
                    <a:lumOff val="25000"/>
                  </a:schemeClr>
                </a:solidFill>
                <a:effectLst/>
              </a:rPr>
              <a:t>energético</a:t>
            </a:r>
            <a:r>
              <a:rPr lang="en-US" sz="1200" b="0" i="0" u="none" strike="noStrike" dirty="0">
                <a:solidFill>
                  <a:schemeClr val="tx1">
                    <a:lumMod val="75000"/>
                    <a:lumOff val="25000"/>
                  </a:schemeClr>
                </a:solidFill>
                <a:effectLst/>
              </a:rPr>
              <a:t> tan </a:t>
            </a:r>
            <a:r>
              <a:rPr lang="en-US" sz="1200" b="0" i="0" u="none" strike="noStrike" dirty="0" err="1">
                <a:solidFill>
                  <a:schemeClr val="tx1">
                    <a:lumMod val="75000"/>
                    <a:lumOff val="25000"/>
                  </a:schemeClr>
                </a:solidFill>
                <a:effectLst/>
              </a:rPr>
              <a:t>importante</a:t>
            </a:r>
            <a:r>
              <a:rPr lang="en-US" sz="1200" b="0" i="0" u="none" strike="noStrike" dirty="0">
                <a:solidFill>
                  <a:schemeClr val="tx1">
                    <a:lumMod val="75000"/>
                    <a:lumOff val="25000"/>
                  </a:schemeClr>
                </a:solidFill>
                <a:effectLst/>
              </a:rPr>
              <a:t> para la </a:t>
            </a:r>
            <a:r>
              <a:rPr lang="en-US" sz="1200" b="0" i="0" u="none" strike="noStrike" dirty="0" err="1">
                <a:solidFill>
                  <a:schemeClr val="tx1">
                    <a:lumMod val="75000"/>
                    <a:lumOff val="25000"/>
                  </a:schemeClr>
                </a:solidFill>
                <a:effectLst/>
              </a:rPr>
              <a:t>nación</a:t>
            </a:r>
            <a:r>
              <a:rPr lang="en-US" sz="1200" b="0" i="0" u="none" strike="noStrike" dirty="0">
                <a:solidFill>
                  <a:schemeClr val="tx1">
                    <a:lumMod val="75000"/>
                    <a:lumOff val="25000"/>
                  </a:schemeClr>
                </a:solidFill>
                <a:effectLst/>
              </a:rPr>
              <a:t> </a:t>
            </a:r>
            <a:r>
              <a:rPr lang="en-US" sz="1200" b="0" i="0" u="none" strike="noStrike" dirty="0" err="1">
                <a:solidFill>
                  <a:schemeClr val="tx1">
                    <a:lumMod val="75000"/>
                    <a:lumOff val="25000"/>
                  </a:schemeClr>
                </a:solidFill>
                <a:effectLst/>
              </a:rPr>
              <a:t>como</a:t>
            </a:r>
            <a:r>
              <a:rPr lang="en-US" sz="1200" b="0" i="0" u="none" strike="noStrike" dirty="0">
                <a:solidFill>
                  <a:schemeClr val="tx1">
                    <a:lumMod val="75000"/>
                    <a:lumOff val="25000"/>
                  </a:schemeClr>
                </a:solidFill>
                <a:effectLst/>
              </a:rPr>
              <a:t> es </a:t>
            </a:r>
            <a:r>
              <a:rPr lang="en-US" sz="1200" b="0" i="0" u="none" strike="noStrike" dirty="0" err="1">
                <a:solidFill>
                  <a:schemeClr val="tx1">
                    <a:lumMod val="75000"/>
                    <a:lumOff val="25000"/>
                  </a:schemeClr>
                </a:solidFill>
                <a:effectLst/>
              </a:rPr>
              <a:t>el</a:t>
            </a:r>
            <a:r>
              <a:rPr lang="en-US" sz="1200" b="0" i="0" u="none" strike="noStrike" dirty="0">
                <a:solidFill>
                  <a:schemeClr val="tx1">
                    <a:lumMod val="75000"/>
                    <a:lumOff val="25000"/>
                  </a:schemeClr>
                </a:solidFill>
                <a:effectLst/>
              </a:rPr>
              <a:t> gas natural </a:t>
            </a:r>
            <a:endParaRPr lang="en-US" sz="1200" dirty="0">
              <a:solidFill>
                <a:schemeClr val="tx1">
                  <a:lumMod val="75000"/>
                  <a:lumOff val="25000"/>
                </a:schemeClr>
              </a:solidFill>
            </a:endParaRPr>
          </a:p>
          <a:p>
            <a:endParaRPr lang="es-MX" dirty="0"/>
          </a:p>
        </p:txBody>
      </p:sp>
      <p:sp>
        <p:nvSpPr>
          <p:cNvPr id="4" name="Slide Number Placeholder 3"/>
          <p:cNvSpPr>
            <a:spLocks noGrp="1"/>
          </p:cNvSpPr>
          <p:nvPr>
            <p:ph type="sldNum" sz="quarter" idx="5"/>
          </p:nvPr>
        </p:nvSpPr>
        <p:spPr/>
        <p:txBody>
          <a:bodyPr/>
          <a:lstStyle/>
          <a:p>
            <a:fld id="{E59FD14B-4738-4567-89C5-E0A2D47974FE}" type="slidenum">
              <a:rPr lang="es-MX" smtClean="0"/>
              <a:t>6</a:t>
            </a:fld>
            <a:endParaRPr lang="es-MX"/>
          </a:p>
        </p:txBody>
      </p:sp>
    </p:spTree>
    <p:extLst>
      <p:ext uri="{BB962C8B-B14F-4D97-AF65-F5344CB8AC3E}">
        <p14:creationId xmlns:p14="http://schemas.microsoft.com/office/powerpoint/2010/main" val="2280674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800"/>
              </a:spcAft>
            </a:pPr>
            <a:r>
              <a:rPr lang="es-MX" sz="1800" b="0" i="0" u="none" strike="noStrike" dirty="0">
                <a:solidFill>
                  <a:srgbClr val="000000"/>
                </a:solidFill>
                <a:effectLst/>
                <a:latin typeface="Calibri" panose="020F0502020204030204" pitchFamily="34" charset="0"/>
              </a:rPr>
              <a:t>Una serie de tiempo es un conjunto de observaciones, ordenadas de  manera secuencial y en intervalos equidistantes. Las mediciones de la series de tiempo son representadas con S1,. . ., ST donde T es el número total de  observaciones (Gujarati, 2010).</a:t>
            </a:r>
            <a:endParaRPr lang="es-MX" b="0" dirty="0">
              <a:effectLst/>
            </a:endParaRPr>
          </a:p>
          <a:p>
            <a:pPr rtl="0">
              <a:spcBef>
                <a:spcPts val="0"/>
              </a:spcBef>
              <a:spcAft>
                <a:spcPts val="800"/>
              </a:spcAft>
            </a:pPr>
            <a:r>
              <a:rPr lang="es-MX" sz="1800" b="0" i="0" u="none" strike="noStrike" dirty="0">
                <a:solidFill>
                  <a:srgbClr val="000000"/>
                </a:solidFill>
                <a:effectLst/>
                <a:latin typeface="Calibri" panose="020F0502020204030204" pitchFamily="34" charset="0"/>
              </a:rPr>
              <a:t>El objetivo de los modelos matemáticos de series de tiempo es tratar de pronosticar uno o más valores ST, ST+1, ST+2 qué no formen parte del conjunto de datos de observaciones </a:t>
            </a:r>
            <a:endParaRPr lang="es-MX" b="0" dirty="0">
              <a:effectLst/>
            </a:endParaRPr>
          </a:p>
          <a:p>
            <a:endParaRPr lang="es-MX" dirty="0"/>
          </a:p>
          <a:p>
            <a:r>
              <a:rPr lang="es-MX" sz="1800" b="0" i="0" u="none" strike="noStrike" dirty="0">
                <a:solidFill>
                  <a:srgbClr val="000000"/>
                </a:solidFill>
                <a:effectLst/>
                <a:latin typeface="Calibri" panose="020F0502020204030204" pitchFamily="34" charset="0"/>
              </a:rPr>
              <a:t>Existen varios modelos basados en el concepto de una variable cambiando a través del tiempo, qué podrían apoyar al pronóstico de valores futuros de la misma. Dicho  pronóstico de la variable dependiente puede realizarse con base a una sola  variable independiente (modelos </a:t>
            </a:r>
            <a:r>
              <a:rPr lang="es-MX" sz="1800" b="0" i="0" u="none" strike="noStrike" dirty="0" err="1">
                <a:solidFill>
                  <a:srgbClr val="000000"/>
                </a:solidFill>
                <a:effectLst/>
                <a:latin typeface="Calibri" panose="020F0502020204030204" pitchFamily="34" charset="0"/>
              </a:rPr>
              <a:t>univariados</a:t>
            </a:r>
            <a:r>
              <a:rPr lang="es-MX" sz="1800" b="0" i="0" u="none" strike="noStrike" dirty="0">
                <a:solidFill>
                  <a:srgbClr val="000000"/>
                </a:solidFill>
                <a:effectLst/>
                <a:latin typeface="Calibri" panose="020F0502020204030204" pitchFamily="34" charset="0"/>
              </a:rPr>
              <a:t>) o con respecto a múltiples variables  explicativas (modelos multivariados).</a:t>
            </a:r>
            <a:br>
              <a:rPr lang="es-MX" dirty="0"/>
            </a:br>
            <a:endParaRPr lang="es-MX" dirty="0"/>
          </a:p>
        </p:txBody>
      </p:sp>
      <p:sp>
        <p:nvSpPr>
          <p:cNvPr id="4" name="Slide Number Placeholder 3"/>
          <p:cNvSpPr>
            <a:spLocks noGrp="1"/>
          </p:cNvSpPr>
          <p:nvPr>
            <p:ph type="sldNum" sz="quarter" idx="5"/>
          </p:nvPr>
        </p:nvSpPr>
        <p:spPr/>
        <p:txBody>
          <a:bodyPr/>
          <a:lstStyle/>
          <a:p>
            <a:fld id="{E59FD14B-4738-4567-89C5-E0A2D47974FE}" type="slidenum">
              <a:rPr lang="es-MX" smtClean="0"/>
              <a:t>7</a:t>
            </a:fld>
            <a:endParaRPr lang="es-MX"/>
          </a:p>
        </p:txBody>
      </p:sp>
    </p:spTree>
    <p:extLst>
      <p:ext uri="{BB962C8B-B14F-4D97-AF65-F5344CB8AC3E}">
        <p14:creationId xmlns:p14="http://schemas.microsoft.com/office/powerpoint/2010/main" val="3988692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Slide Number Placeholder 3"/>
          <p:cNvSpPr>
            <a:spLocks noGrp="1"/>
          </p:cNvSpPr>
          <p:nvPr>
            <p:ph type="sldNum" sz="quarter" idx="5"/>
          </p:nvPr>
        </p:nvSpPr>
        <p:spPr/>
        <p:txBody>
          <a:bodyPr/>
          <a:lstStyle/>
          <a:p>
            <a:fld id="{E59FD14B-4738-4567-89C5-E0A2D47974FE}" type="slidenum">
              <a:rPr lang="es-MX" smtClean="0"/>
              <a:t>10</a:t>
            </a:fld>
            <a:endParaRPr lang="es-MX"/>
          </a:p>
        </p:txBody>
      </p:sp>
    </p:spTree>
    <p:extLst>
      <p:ext uri="{BB962C8B-B14F-4D97-AF65-F5344CB8AC3E}">
        <p14:creationId xmlns:p14="http://schemas.microsoft.com/office/powerpoint/2010/main" val="1359252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dirty="0"/>
              <a:t>Β</a:t>
            </a:r>
            <a:r>
              <a:rPr lang="es-MX" dirty="0"/>
              <a:t> = 0.023   Lo que indica muy pocos cambios de nivel a lo largo de la serie o una especie de “pendiente constante”</a:t>
            </a:r>
          </a:p>
          <a:p>
            <a:pPr marL="0" marR="0" lvl="0" indent="0" algn="l" defTabSz="914400" rtl="0" eaLnBrk="1" fontAlgn="auto" latinLnBrk="0" hangingPunct="1">
              <a:lnSpc>
                <a:spcPct val="100000"/>
              </a:lnSpc>
              <a:spcBef>
                <a:spcPts val="0"/>
              </a:spcBef>
              <a:spcAft>
                <a:spcPts val="0"/>
              </a:spcAft>
              <a:buClrTx/>
              <a:buSzTx/>
              <a:buFontTx/>
              <a:buNone/>
              <a:tabLst/>
              <a:defRPr/>
            </a:pPr>
            <a:r>
              <a:rPr lang="el-GR" dirty="0"/>
              <a:t>Γ</a:t>
            </a:r>
            <a:r>
              <a:rPr lang="es-MX" dirty="0"/>
              <a:t> = 1  Lo que indica que cada dato nuevo en la serie cambia el valor del factor de estacionalidad</a:t>
            </a:r>
          </a:p>
        </p:txBody>
      </p:sp>
      <p:sp>
        <p:nvSpPr>
          <p:cNvPr id="4" name="Slide Number Placeholder 3"/>
          <p:cNvSpPr>
            <a:spLocks noGrp="1"/>
          </p:cNvSpPr>
          <p:nvPr>
            <p:ph type="sldNum" sz="quarter" idx="5"/>
          </p:nvPr>
        </p:nvSpPr>
        <p:spPr/>
        <p:txBody>
          <a:bodyPr/>
          <a:lstStyle/>
          <a:p>
            <a:fld id="{E59FD14B-4738-4567-89C5-E0A2D47974FE}" type="slidenum">
              <a:rPr lang="es-MX" smtClean="0"/>
              <a:t>11</a:t>
            </a:fld>
            <a:endParaRPr lang="es-MX"/>
          </a:p>
        </p:txBody>
      </p:sp>
    </p:spTree>
    <p:extLst>
      <p:ext uri="{BB962C8B-B14F-4D97-AF65-F5344CB8AC3E}">
        <p14:creationId xmlns:p14="http://schemas.microsoft.com/office/powerpoint/2010/main" val="3618546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1939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984125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022117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EA0C0817-A112-4847-8014-A94B7D2A4EA3}" type="datetime1">
              <a:rPr lang="en-US" smtClean="0"/>
              <a:t>6/6/2023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34B7E4EF-A1BD-40F4-AB7B-04F084DD991D}"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44542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628623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94738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6/6/2023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927986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6/6/2023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74082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6/6/2023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0035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6/6/2023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738364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6/6/2023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5754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377119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6/6/2023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934052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6/6/2023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24624865"/>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6/6/2023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179333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6/6/2023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7409367"/>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6/6/2023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738353608"/>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6/6/2023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97478264"/>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6/6/2023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0341799"/>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42670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031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433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6/6/2023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41885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6/6/2023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46621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6/6/2023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97476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636942-C211-4B28-8DBD-C953E00AF71B}" type="datetime1">
              <a:rPr lang="en-US" smtClean="0"/>
              <a:t>6/6/2023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59163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E8D12A6-918A-48BD-8CB9-CA713993B0EA}" type="datetime1">
              <a:rPr lang="en-US" smtClean="0"/>
              <a:t>6/6/2023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2836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6/6/2023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491568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6FA2B21-3FCD-4721-B95C-427943F61125}" type="datetime1">
              <a:rPr lang="en-US" smtClean="0"/>
              <a:t>6/6/2023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4B7E4EF-A1BD-40F4-AB7B-04F084DD991D}"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88944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6FA2B21-3FCD-4721-B95C-427943F61125}" type="datetime1">
              <a:rPr lang="en-US" smtClean="0"/>
              <a:t>6/6/2023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83278938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4" name="Rectangle 1053">
            <a:extLst>
              <a:ext uri="{FF2B5EF4-FFF2-40B4-BE49-F238E27FC236}">
                <a16:creationId xmlns:a16="http://schemas.microsoft.com/office/drawing/2014/main" id="{EAA41881-C96D-4FE6-A858-86A92AFA8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2FF3C-AA1F-6F81-ED78-EFB6E35DD2E5}"/>
              </a:ext>
            </a:extLst>
          </p:cNvPr>
          <p:cNvSpPr>
            <a:spLocks noGrp="1"/>
          </p:cNvSpPr>
          <p:nvPr>
            <p:ph type="ctrTitle"/>
          </p:nvPr>
        </p:nvSpPr>
        <p:spPr>
          <a:xfrm>
            <a:off x="5289754" y="639097"/>
            <a:ext cx="6253317" cy="3686015"/>
          </a:xfrm>
        </p:spPr>
        <p:txBody>
          <a:bodyPr>
            <a:normAutofit/>
          </a:bodyPr>
          <a:lstStyle/>
          <a:p>
            <a:pPr>
              <a:spcBef>
                <a:spcPts val="1200"/>
              </a:spcBef>
            </a:pPr>
            <a:r>
              <a:rPr lang="es-MX" sz="3200" b="1" i="0" u="none" strike="noStrike" dirty="0">
                <a:effectLst/>
                <a:latin typeface="Arial" panose="020B0604020202020204" pitchFamily="34" charset="0"/>
              </a:rPr>
              <a:t>Uso de series de tiempo para pronóstico de la demanda de Gas Natural en el sector </a:t>
            </a:r>
            <a:r>
              <a:rPr lang="es-MX" sz="3200" b="1" dirty="0">
                <a:latin typeface="Arial" panose="020B0604020202020204" pitchFamily="34" charset="0"/>
              </a:rPr>
              <a:t>eléctrico, PEA y accidentes terrestres </a:t>
            </a:r>
            <a:r>
              <a:rPr lang="es-MX" sz="3200" b="1" i="0" u="none" strike="noStrike" dirty="0">
                <a:effectLst/>
                <a:latin typeface="Arial" panose="020B0604020202020204" pitchFamily="34" charset="0"/>
              </a:rPr>
              <a:t>México para el año 2023.   </a:t>
            </a:r>
            <a:br>
              <a:rPr lang="es-MX" sz="3200" b="0" dirty="0">
                <a:effectLst/>
              </a:rPr>
            </a:br>
            <a:br>
              <a:rPr lang="es-MX" sz="3200" dirty="0"/>
            </a:br>
            <a:endParaRPr lang="es-MX" sz="3200" dirty="0"/>
          </a:p>
        </p:txBody>
      </p:sp>
      <p:pic>
        <p:nvPicPr>
          <p:cNvPr id="1030" name="Picture 6" descr="A picture containing text, porcelain&#10;&#10;Description automatically generated">
            <a:extLst>
              <a:ext uri="{FF2B5EF4-FFF2-40B4-BE49-F238E27FC236}">
                <a16:creationId xmlns:a16="http://schemas.microsoft.com/office/drawing/2014/main" id="{A0CD5077-6EF2-DF7D-0771-4B973403D95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93679" y="620720"/>
            <a:ext cx="2081955" cy="246600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ogo&#10;&#10;Description automatically generated">
            <a:extLst>
              <a:ext uri="{FF2B5EF4-FFF2-40B4-BE49-F238E27FC236}">
                <a16:creationId xmlns:a16="http://schemas.microsoft.com/office/drawing/2014/main" id="{52E463EF-7116-926F-94C8-F8FD833C688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36374" y="3247593"/>
            <a:ext cx="2183629" cy="2446644"/>
          </a:xfrm>
          <a:prstGeom prst="rect">
            <a:avLst/>
          </a:prstGeom>
          <a:noFill/>
          <a:extLst>
            <a:ext uri="{909E8E84-426E-40DD-AFC4-6F175D3DCCD1}">
              <a14:hiddenFill xmlns:a14="http://schemas.microsoft.com/office/drawing/2010/main">
                <a:solidFill>
                  <a:srgbClr val="FFFFFF"/>
                </a:solidFill>
              </a14:hiddenFill>
            </a:ext>
          </a:extLst>
        </p:spPr>
      </p:pic>
      <p:cxnSp>
        <p:nvCxnSpPr>
          <p:cNvPr id="1056" name="Straight Connector 1055">
            <a:extLst>
              <a:ext uri="{FF2B5EF4-FFF2-40B4-BE49-F238E27FC236}">
                <a16:creationId xmlns:a16="http://schemas.microsoft.com/office/drawing/2014/main" id="{BAC2DA94-AD94-4F7A-A685-AF900F3D7B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58" name="Rectangle 1057">
            <a:extLst>
              <a:ext uri="{FF2B5EF4-FFF2-40B4-BE49-F238E27FC236}">
                <a16:creationId xmlns:a16="http://schemas.microsoft.com/office/drawing/2014/main" id="{E11847C2-F7D7-4030-B73F-3448F05DD5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0E2AC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60" name="Rectangle 1059">
            <a:extLst>
              <a:ext uri="{FF2B5EF4-FFF2-40B4-BE49-F238E27FC236}">
                <a16:creationId xmlns:a16="http://schemas.microsoft.com/office/drawing/2014/main" id="{D7D05C67-AEA8-44AF-9D3E-F91A6AC89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C3E5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68A099B3-2AD6-1711-94C0-5223B22B0A28}"/>
              </a:ext>
            </a:extLst>
          </p:cNvPr>
          <p:cNvSpPr txBox="1"/>
          <p:nvPr/>
        </p:nvSpPr>
        <p:spPr>
          <a:xfrm>
            <a:off x="6540598" y="4088011"/>
            <a:ext cx="3128212" cy="2492990"/>
          </a:xfrm>
          <a:prstGeom prst="rect">
            <a:avLst/>
          </a:prstGeom>
          <a:noFill/>
        </p:spPr>
        <p:txBody>
          <a:bodyPr wrap="square">
            <a:spAutoFit/>
          </a:bodyPr>
          <a:lstStyle/>
          <a:p>
            <a:pPr algn="ctr" rtl="0">
              <a:spcBef>
                <a:spcPts val="1200"/>
              </a:spcBef>
              <a:spcAft>
                <a:spcPts val="0"/>
              </a:spcAft>
            </a:pPr>
            <a:r>
              <a:rPr lang="es-MX" sz="1800" b="1" i="0" u="none" strike="noStrike" dirty="0">
                <a:solidFill>
                  <a:srgbClr val="000000"/>
                </a:solidFill>
                <a:effectLst/>
                <a:latin typeface="Arial" panose="020B0604020202020204" pitchFamily="34" charset="0"/>
              </a:rPr>
              <a:t>PRESENTA:</a:t>
            </a:r>
            <a:endParaRPr lang="es-MX" b="0" dirty="0">
              <a:effectLst/>
            </a:endParaRPr>
          </a:p>
          <a:p>
            <a:pPr algn="ctr" rtl="0">
              <a:spcBef>
                <a:spcPts val="1200"/>
              </a:spcBef>
              <a:spcAft>
                <a:spcPts val="0"/>
              </a:spcAft>
            </a:pPr>
            <a:r>
              <a:rPr lang="es-MX" sz="1800" b="1" i="0" u="none" strike="noStrike" dirty="0">
                <a:solidFill>
                  <a:srgbClr val="000000"/>
                </a:solidFill>
                <a:effectLst/>
                <a:latin typeface="Arial" panose="020B0604020202020204" pitchFamily="34" charset="0"/>
              </a:rPr>
              <a:t>Sergio Ibarra Ramírez</a:t>
            </a:r>
          </a:p>
          <a:p>
            <a:pPr algn="ctr" rtl="0">
              <a:spcBef>
                <a:spcPts val="1200"/>
              </a:spcBef>
              <a:spcAft>
                <a:spcPts val="0"/>
              </a:spcAft>
            </a:pPr>
            <a:r>
              <a:rPr lang="es-MX" b="1" dirty="0">
                <a:solidFill>
                  <a:srgbClr val="000000"/>
                </a:solidFill>
                <a:latin typeface="Arial" panose="020B0604020202020204" pitchFamily="34" charset="0"/>
              </a:rPr>
              <a:t>Asesorado por: </a:t>
            </a:r>
          </a:p>
          <a:p>
            <a:pPr algn="ctr" rtl="0">
              <a:spcBef>
                <a:spcPts val="1200"/>
              </a:spcBef>
              <a:spcAft>
                <a:spcPts val="0"/>
              </a:spcAft>
            </a:pPr>
            <a:r>
              <a:rPr lang="es-MX" b="1" dirty="0">
                <a:solidFill>
                  <a:srgbClr val="000000"/>
                </a:solidFill>
                <a:effectLst/>
                <a:latin typeface="Arial" panose="020B0604020202020204" pitchFamily="34" charset="0"/>
              </a:rPr>
              <a:t>Dr. </a:t>
            </a:r>
            <a:r>
              <a:rPr lang="es-MX" b="1" dirty="0" err="1">
                <a:solidFill>
                  <a:srgbClr val="000000"/>
                </a:solidFill>
                <a:effectLst/>
                <a:latin typeface="Arial" panose="020B0604020202020204" pitchFamily="34" charset="0"/>
              </a:rPr>
              <a:t>Wulfrano</a:t>
            </a:r>
            <a:r>
              <a:rPr lang="es-MX" b="1" dirty="0">
                <a:solidFill>
                  <a:srgbClr val="000000"/>
                </a:solidFill>
                <a:effectLst/>
                <a:latin typeface="Arial" panose="020B0604020202020204" pitchFamily="34" charset="0"/>
              </a:rPr>
              <a:t> </a:t>
            </a:r>
            <a:r>
              <a:rPr lang="es-MX" b="1" dirty="0" err="1">
                <a:solidFill>
                  <a:srgbClr val="000000"/>
                </a:solidFill>
                <a:effectLst/>
                <a:latin typeface="Arial" panose="020B0604020202020204" pitchFamily="34" charset="0"/>
              </a:rPr>
              <a:t>Gomez</a:t>
            </a:r>
            <a:r>
              <a:rPr lang="es-MX" b="1" dirty="0">
                <a:solidFill>
                  <a:srgbClr val="000000"/>
                </a:solidFill>
                <a:effectLst/>
                <a:latin typeface="Arial" panose="020B0604020202020204" pitchFamily="34" charset="0"/>
              </a:rPr>
              <a:t> </a:t>
            </a:r>
            <a:r>
              <a:rPr lang="es-MX" b="1" dirty="0" err="1">
                <a:solidFill>
                  <a:srgbClr val="000000"/>
                </a:solidFill>
                <a:effectLst/>
                <a:latin typeface="Arial" panose="020B0604020202020204" pitchFamily="34" charset="0"/>
              </a:rPr>
              <a:t>Gallardo</a:t>
            </a:r>
            <a:br>
              <a:rPr lang="es-MX" dirty="0"/>
            </a:br>
            <a:endParaRPr lang="es-MX" dirty="0"/>
          </a:p>
          <a:p>
            <a:endParaRPr lang="es-MX" dirty="0"/>
          </a:p>
        </p:txBody>
      </p:sp>
    </p:spTree>
    <p:extLst>
      <p:ext uri="{BB962C8B-B14F-4D97-AF65-F5344CB8AC3E}">
        <p14:creationId xmlns:p14="http://schemas.microsoft.com/office/powerpoint/2010/main" val="2034423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E1F88EA-5B85-4782-9A95-9C738F48E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E9A9E663-1F8A-406B-B295-B1EF8596D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a:extLst>
              <a:ext uri="{FF2B5EF4-FFF2-40B4-BE49-F238E27FC236}">
                <a16:creationId xmlns:a16="http://schemas.microsoft.com/office/drawing/2014/main" id="{EC97561C-9294-4114-A5D6-9CF6CF68AC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A94B9CE-1860-1E2E-97FF-20FE48D0C5BB}"/>
              </a:ext>
            </a:extLst>
          </p:cNvPr>
          <p:cNvSpPr txBox="1"/>
          <p:nvPr/>
        </p:nvSpPr>
        <p:spPr>
          <a:xfrm>
            <a:off x="6224996" y="293815"/>
            <a:ext cx="5673493" cy="1354364"/>
          </a:xfrm>
          <a:prstGeom prst="rect">
            <a:avLst/>
          </a:prstGeom>
        </p:spPr>
        <p:txBody>
          <a:bodyPr vert="horz" lIns="0" tIns="45720" rIns="0" bIns="45720" rtlCol="0" anchor="ctr">
            <a:normAutofit/>
          </a:bodyPr>
          <a:lstStyle/>
          <a:p>
            <a:pPr defTabSz="914400">
              <a:lnSpc>
                <a:spcPct val="90000"/>
              </a:lnSpc>
              <a:spcBef>
                <a:spcPct val="0"/>
              </a:spcBef>
              <a:spcAft>
                <a:spcPts val="800"/>
              </a:spcAft>
              <a:buClr>
                <a:schemeClr val="accent1"/>
              </a:buClr>
              <a:buFont typeface="Calibri" panose="020F0502020204030204" pitchFamily="34" charset="0"/>
            </a:pPr>
            <a:r>
              <a:rPr lang="es-MX" sz="2400" b="1" spc="-50" dirty="0">
                <a:solidFill>
                  <a:schemeClr val="tx1">
                    <a:lumMod val="75000"/>
                    <a:lumOff val="25000"/>
                  </a:schemeClr>
                </a:solidFill>
              </a:rPr>
              <a:t>Se usaron modelos ARIMA y SARIMA para el pronóstico de la demanda en sector eléctrico, PEA y accidentes en México </a:t>
            </a:r>
            <a:endParaRPr lang="es-MX" sz="2400" b="0" spc="-50" dirty="0">
              <a:solidFill>
                <a:schemeClr val="tx1">
                  <a:lumMod val="75000"/>
                  <a:lumOff val="25000"/>
                </a:schemeClr>
              </a:solidFill>
              <a:effectLst/>
            </a:endParaRPr>
          </a:p>
        </p:txBody>
      </p:sp>
      <p:pic>
        <p:nvPicPr>
          <p:cNvPr id="4" name="Picture 3">
            <a:extLst>
              <a:ext uri="{FF2B5EF4-FFF2-40B4-BE49-F238E27FC236}">
                <a16:creationId xmlns:a16="http://schemas.microsoft.com/office/drawing/2014/main" id="{5A4BE758-8493-9E79-A74B-3BB660CDDE12}"/>
              </a:ext>
            </a:extLst>
          </p:cNvPr>
          <p:cNvPicPr>
            <a:picLocks noChangeAspect="1"/>
          </p:cNvPicPr>
          <p:nvPr/>
        </p:nvPicPr>
        <p:blipFill>
          <a:blip r:embed="rId3"/>
          <a:stretch>
            <a:fillRect/>
          </a:stretch>
        </p:blipFill>
        <p:spPr>
          <a:xfrm>
            <a:off x="372764" y="175257"/>
            <a:ext cx="5031465" cy="2125172"/>
          </a:xfrm>
          <a:prstGeom prst="rect">
            <a:avLst/>
          </a:prstGeom>
        </p:spPr>
      </p:pic>
      <p:pic>
        <p:nvPicPr>
          <p:cNvPr id="6" name="Picture 5">
            <a:extLst>
              <a:ext uri="{FF2B5EF4-FFF2-40B4-BE49-F238E27FC236}">
                <a16:creationId xmlns:a16="http://schemas.microsoft.com/office/drawing/2014/main" id="{90D8BEAC-98AF-EF34-2EDA-D632FF13E42A}"/>
              </a:ext>
            </a:extLst>
          </p:cNvPr>
          <p:cNvPicPr>
            <a:picLocks noChangeAspect="1"/>
          </p:cNvPicPr>
          <p:nvPr/>
        </p:nvPicPr>
        <p:blipFill>
          <a:blip r:embed="rId4"/>
          <a:stretch>
            <a:fillRect/>
          </a:stretch>
        </p:blipFill>
        <p:spPr>
          <a:xfrm>
            <a:off x="372765" y="2391564"/>
            <a:ext cx="5031464" cy="1828564"/>
          </a:xfrm>
          <a:prstGeom prst="rect">
            <a:avLst/>
          </a:prstGeom>
        </p:spPr>
      </p:pic>
      <p:pic>
        <p:nvPicPr>
          <p:cNvPr id="10" name="Picture 9">
            <a:extLst>
              <a:ext uri="{FF2B5EF4-FFF2-40B4-BE49-F238E27FC236}">
                <a16:creationId xmlns:a16="http://schemas.microsoft.com/office/drawing/2014/main" id="{9EFBFAFA-CB8E-CCFC-40CC-EED046F967F1}"/>
              </a:ext>
            </a:extLst>
          </p:cNvPr>
          <p:cNvPicPr>
            <a:picLocks noChangeAspect="1"/>
          </p:cNvPicPr>
          <p:nvPr/>
        </p:nvPicPr>
        <p:blipFill>
          <a:blip r:embed="rId5"/>
          <a:stretch>
            <a:fillRect/>
          </a:stretch>
        </p:blipFill>
        <p:spPr>
          <a:xfrm>
            <a:off x="372765" y="4361368"/>
            <a:ext cx="5031464" cy="2066724"/>
          </a:xfrm>
          <a:prstGeom prst="rect">
            <a:avLst/>
          </a:prstGeom>
        </p:spPr>
      </p:pic>
      <p:pic>
        <p:nvPicPr>
          <p:cNvPr id="14" name="Picture 13">
            <a:extLst>
              <a:ext uri="{FF2B5EF4-FFF2-40B4-BE49-F238E27FC236}">
                <a16:creationId xmlns:a16="http://schemas.microsoft.com/office/drawing/2014/main" id="{443D03DA-7286-F821-7EC3-41AE1F50E15C}"/>
              </a:ext>
            </a:extLst>
          </p:cNvPr>
          <p:cNvPicPr>
            <a:picLocks noChangeAspect="1"/>
          </p:cNvPicPr>
          <p:nvPr/>
        </p:nvPicPr>
        <p:blipFill>
          <a:blip r:embed="rId6"/>
          <a:stretch>
            <a:fillRect/>
          </a:stretch>
        </p:blipFill>
        <p:spPr>
          <a:xfrm>
            <a:off x="5579854" y="1460970"/>
            <a:ext cx="6465527" cy="2303920"/>
          </a:xfrm>
          <a:prstGeom prst="rect">
            <a:avLst/>
          </a:prstGeom>
        </p:spPr>
      </p:pic>
      <p:pic>
        <p:nvPicPr>
          <p:cNvPr id="18" name="Picture 17">
            <a:extLst>
              <a:ext uri="{FF2B5EF4-FFF2-40B4-BE49-F238E27FC236}">
                <a16:creationId xmlns:a16="http://schemas.microsoft.com/office/drawing/2014/main" id="{C6E7D2BA-C375-775E-3204-FA4D4638DD80}"/>
              </a:ext>
            </a:extLst>
          </p:cNvPr>
          <p:cNvPicPr>
            <a:picLocks noChangeAspect="1"/>
          </p:cNvPicPr>
          <p:nvPr/>
        </p:nvPicPr>
        <p:blipFill>
          <a:blip r:embed="rId7"/>
          <a:stretch>
            <a:fillRect/>
          </a:stretch>
        </p:blipFill>
        <p:spPr>
          <a:xfrm>
            <a:off x="5533772" y="3987521"/>
            <a:ext cx="3228934" cy="2463492"/>
          </a:xfrm>
          <a:prstGeom prst="rect">
            <a:avLst/>
          </a:prstGeom>
        </p:spPr>
      </p:pic>
      <p:pic>
        <p:nvPicPr>
          <p:cNvPr id="30" name="Picture 29">
            <a:extLst>
              <a:ext uri="{FF2B5EF4-FFF2-40B4-BE49-F238E27FC236}">
                <a16:creationId xmlns:a16="http://schemas.microsoft.com/office/drawing/2014/main" id="{750856D6-84FB-7F44-535B-D09786EB4CEB}"/>
              </a:ext>
            </a:extLst>
          </p:cNvPr>
          <p:cNvPicPr>
            <a:picLocks noChangeAspect="1"/>
          </p:cNvPicPr>
          <p:nvPr/>
        </p:nvPicPr>
        <p:blipFill>
          <a:blip r:embed="rId8"/>
          <a:stretch>
            <a:fillRect/>
          </a:stretch>
        </p:blipFill>
        <p:spPr>
          <a:xfrm>
            <a:off x="8892249" y="4041765"/>
            <a:ext cx="3228934" cy="2415208"/>
          </a:xfrm>
          <a:prstGeom prst="rect">
            <a:avLst/>
          </a:prstGeom>
        </p:spPr>
      </p:pic>
    </p:spTree>
    <p:extLst>
      <p:ext uri="{BB962C8B-B14F-4D97-AF65-F5344CB8AC3E}">
        <p14:creationId xmlns:p14="http://schemas.microsoft.com/office/powerpoint/2010/main" val="14459632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barn(inVertical)">
                                      <p:cBhvr>
                                        <p:cTn id="3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D7474C78-98B4-9A99-51F1-359A3002AEA3}"/>
              </a:ext>
            </a:extLst>
          </p:cNvPr>
          <p:cNvGraphicFramePr>
            <a:graphicFrameLocks noGrp="1"/>
          </p:cNvGraphicFramePr>
          <p:nvPr>
            <p:extLst>
              <p:ext uri="{D42A27DB-BD31-4B8C-83A1-F6EECF244321}">
                <p14:modId xmlns:p14="http://schemas.microsoft.com/office/powerpoint/2010/main" val="3819846290"/>
              </p:ext>
            </p:extLst>
          </p:nvPr>
        </p:nvGraphicFramePr>
        <p:xfrm>
          <a:off x="432283" y="436309"/>
          <a:ext cx="11327433" cy="6008757"/>
        </p:xfrm>
        <a:graphic>
          <a:graphicData uri="http://schemas.openxmlformats.org/drawingml/2006/table">
            <a:tbl>
              <a:tblPr firstRow="1" bandRow="1">
                <a:tableStyleId>{2D5ABB26-0587-4C30-8999-92F81FD0307C}</a:tableStyleId>
              </a:tblPr>
              <a:tblGrid>
                <a:gridCol w="2131180">
                  <a:extLst>
                    <a:ext uri="{9D8B030D-6E8A-4147-A177-3AD203B41FA5}">
                      <a16:colId xmlns:a16="http://schemas.microsoft.com/office/drawing/2014/main" val="2307494965"/>
                    </a:ext>
                  </a:extLst>
                </a:gridCol>
                <a:gridCol w="2949116">
                  <a:extLst>
                    <a:ext uri="{9D8B030D-6E8A-4147-A177-3AD203B41FA5}">
                      <a16:colId xmlns:a16="http://schemas.microsoft.com/office/drawing/2014/main" val="3014850970"/>
                    </a:ext>
                  </a:extLst>
                </a:gridCol>
                <a:gridCol w="2576473">
                  <a:extLst>
                    <a:ext uri="{9D8B030D-6E8A-4147-A177-3AD203B41FA5}">
                      <a16:colId xmlns:a16="http://schemas.microsoft.com/office/drawing/2014/main" val="1381905507"/>
                    </a:ext>
                  </a:extLst>
                </a:gridCol>
                <a:gridCol w="3670664">
                  <a:extLst>
                    <a:ext uri="{9D8B030D-6E8A-4147-A177-3AD203B41FA5}">
                      <a16:colId xmlns:a16="http://schemas.microsoft.com/office/drawing/2014/main" val="3650212822"/>
                    </a:ext>
                  </a:extLst>
                </a:gridCol>
              </a:tblGrid>
              <a:tr h="433494">
                <a:tc>
                  <a:txBody>
                    <a:bodyPr/>
                    <a:lstStyle/>
                    <a:p>
                      <a:r>
                        <a:rPr lang="es-MX" dirty="0"/>
                        <a:t>Serie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dirty="0" err="1"/>
                        <a:t>Modelo</a:t>
                      </a:r>
                      <a:r>
                        <a:rPr lang="en-US" dirty="0"/>
                        <a:t> </a:t>
                      </a:r>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dirty="0" err="1"/>
                        <a:t>Parámetros</a:t>
                      </a:r>
                      <a:r>
                        <a:rPr lang="en-US" dirty="0"/>
                        <a:t> (</a:t>
                      </a:r>
                      <a:r>
                        <a:rPr lang="en-US" dirty="0" err="1"/>
                        <a:t>p,d,q</a:t>
                      </a:r>
                      <a:r>
                        <a:rPr lang="en-US" dirty="0"/>
                        <a:t>)</a:t>
                      </a:r>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a:t>
                      </a:r>
                      <a:r>
                        <a:rPr lang="en-US" dirty="0" err="1"/>
                        <a:t>porcentual</a:t>
                      </a:r>
                      <a:r>
                        <a:rPr lang="en-US" dirty="0"/>
                        <a:t> </a:t>
                      </a:r>
                      <a:r>
                        <a:rPr lang="en-US" dirty="0" err="1"/>
                        <a:t>absoluto</a:t>
                      </a:r>
                      <a:r>
                        <a:rPr lang="en-US" dirty="0"/>
                        <a:t> medio [%]</a:t>
                      </a:r>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9306977"/>
                  </a:ext>
                </a:extLst>
              </a:tr>
              <a:tr h="305854">
                <a:tc>
                  <a:txBody>
                    <a:bodyPr/>
                    <a:lstStyle/>
                    <a:p>
                      <a:r>
                        <a:rPr lang="es-MX" dirty="0"/>
                        <a:t>Accidentes México</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dirty="0"/>
                        <a:t>ARIMA (</a:t>
                      </a:r>
                      <a:r>
                        <a:rPr lang="en-US" dirty="0" err="1"/>
                        <a:t>p,d,q</a:t>
                      </a:r>
                      <a:r>
                        <a:rPr lang="en-US" dirty="0"/>
                        <a:t>) </a:t>
                      </a:r>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dirty="0"/>
                        <a:t>(1,1,1)</a:t>
                      </a:r>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dirty="0"/>
                        <a:t>5.2%</a:t>
                      </a:r>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436693633"/>
                  </a:ext>
                </a:extLst>
              </a:tr>
              <a:tr h="370840">
                <a:tc>
                  <a:txBody>
                    <a:bodyPr/>
                    <a:lstStyle/>
                    <a:p>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s-MX" dirty="0"/>
                        <a:t>SARIMA  </a:t>
                      </a:r>
                      <a:r>
                        <a:rPr lang="en-US" dirty="0"/>
                        <a:t>(</a:t>
                      </a:r>
                      <a:r>
                        <a:rPr lang="en-US" dirty="0" err="1"/>
                        <a:t>p,d,q</a:t>
                      </a:r>
                      <a:r>
                        <a:rPr lang="en-US" dirty="0"/>
                        <a:t>), (P,D,Q) S </a:t>
                      </a:r>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pt-BR" dirty="0"/>
                        <a:t>(1,1,1) [1,0,0] S=1 </a:t>
                      </a:r>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dirty="0"/>
                        <a:t>4.3%</a:t>
                      </a:r>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89319340"/>
                  </a:ext>
                </a:extLst>
              </a:tr>
              <a:tr h="370840">
                <a:tc>
                  <a:txBody>
                    <a:bodyPr/>
                    <a:lstStyle/>
                    <a:p>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Holt </a:t>
                      </a:r>
                      <a:r>
                        <a:rPr lang="es-MX" dirty="0" err="1"/>
                        <a:t>Winters</a:t>
                      </a:r>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pt-BR" dirty="0"/>
                        <a:t> </a:t>
                      </a:r>
                      <a:r>
                        <a:rPr lang="el-GR" dirty="0"/>
                        <a:t>α</a:t>
                      </a:r>
                      <a:r>
                        <a:rPr lang="es-MX" dirty="0"/>
                        <a:t> = 0.99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s-MX" dirty="0"/>
                        <a:t>15%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8119674"/>
                  </a:ext>
                </a:extLst>
              </a:tr>
              <a:tr h="370840">
                <a:tc>
                  <a:txBody>
                    <a:bodyPr/>
                    <a:lstStyle/>
                    <a:p>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Descomposición simple</a:t>
                      </a:r>
                    </a:p>
                    <a:p>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s-MX" dirty="0"/>
                        <a:t>8%</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087124679"/>
                  </a:ext>
                </a:extLst>
              </a:tr>
              <a:tr h="370840">
                <a:tc>
                  <a:txBody>
                    <a:bodyPr/>
                    <a:lstStyle/>
                    <a:p>
                      <a:r>
                        <a:rPr lang="es-MX" dirty="0"/>
                        <a:t>PEA México</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r>
                        <a:rPr lang="en-US" dirty="0"/>
                        <a:t>ARIMA (</a:t>
                      </a:r>
                      <a:r>
                        <a:rPr lang="en-US" dirty="0" err="1"/>
                        <a:t>p,d,q</a:t>
                      </a:r>
                      <a:r>
                        <a:rPr lang="en-US" dirty="0"/>
                        <a:t>) </a:t>
                      </a:r>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r>
                        <a:rPr lang="en-US" dirty="0"/>
                        <a:t>(2,1,1)</a:t>
                      </a:r>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dirty="0"/>
                        <a:t>2.9%</a:t>
                      </a:r>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28827385"/>
                  </a:ext>
                </a:extLst>
              </a:tr>
              <a:tr h="429223">
                <a:tc>
                  <a:txBody>
                    <a:bodyPr/>
                    <a:lstStyle/>
                    <a:p>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r>
                        <a:rPr lang="es-MX" dirty="0"/>
                        <a:t>SARIMA  </a:t>
                      </a:r>
                      <a:r>
                        <a:rPr lang="en-US" dirty="0"/>
                        <a:t>(</a:t>
                      </a:r>
                      <a:r>
                        <a:rPr lang="en-US" dirty="0" err="1"/>
                        <a:t>p,d,q</a:t>
                      </a:r>
                      <a:r>
                        <a:rPr lang="en-US" dirty="0"/>
                        <a:t>), (P,D,Q) S </a:t>
                      </a:r>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r>
                        <a:rPr lang="pt-BR" dirty="0"/>
                        <a:t>(2,1,1) [0,1,0] S=4 </a:t>
                      </a:r>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dirty="0"/>
                        <a:t>5.3%</a:t>
                      </a:r>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2330599891"/>
                  </a:ext>
                </a:extLst>
              </a:tr>
              <a:tr h="370840">
                <a:tc>
                  <a:txBody>
                    <a:bodyPr/>
                    <a:lstStyle/>
                    <a:p>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Holt </a:t>
                      </a:r>
                      <a:r>
                        <a:rPr lang="es-MX" dirty="0" err="1"/>
                        <a:t>Winters</a:t>
                      </a:r>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r>
                        <a:rPr lang="el-GR" dirty="0"/>
                        <a:t>α</a:t>
                      </a:r>
                      <a:r>
                        <a:rPr lang="es-MX" dirty="0"/>
                        <a:t> = 0.37</a:t>
                      </a:r>
                    </a:p>
                    <a:p>
                      <a:r>
                        <a:rPr lang="el-GR" dirty="0"/>
                        <a:t>Β</a:t>
                      </a:r>
                      <a:r>
                        <a:rPr lang="es-MX" dirty="0"/>
                        <a:t> = 0.023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s-MX" dirty="0"/>
                        <a:t>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3247291167"/>
                  </a:ext>
                </a:extLst>
              </a:tr>
              <a:tr h="370840">
                <a:tc>
                  <a:txBody>
                    <a:bodyPr/>
                    <a:lstStyle/>
                    <a:p>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Descomposición simple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s-MX" dirty="0"/>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869590714"/>
                  </a:ext>
                </a:extLst>
              </a:tr>
              <a:tr h="321494">
                <a:tc>
                  <a:txBody>
                    <a:bodyPr/>
                    <a:lstStyle/>
                    <a:p>
                      <a:r>
                        <a:rPr lang="es-MX" dirty="0"/>
                        <a:t>PEA México</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r>
                        <a:rPr lang="en-US" dirty="0"/>
                        <a:t>ARIMA (</a:t>
                      </a:r>
                      <a:r>
                        <a:rPr lang="en-US" dirty="0" err="1"/>
                        <a:t>p,d,q</a:t>
                      </a:r>
                      <a:r>
                        <a:rPr lang="en-US" dirty="0"/>
                        <a:t>) </a:t>
                      </a:r>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r>
                        <a:rPr lang="en-US" dirty="0"/>
                        <a:t>(1,1,1)</a:t>
                      </a:r>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dirty="0"/>
                        <a:t>12.3%</a:t>
                      </a:r>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27734849"/>
                  </a:ext>
                </a:extLst>
              </a:tr>
              <a:tr h="321494">
                <a:tc>
                  <a:txBody>
                    <a:bodyPr/>
                    <a:lstStyle/>
                    <a:p>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r>
                        <a:rPr lang="es-MX" dirty="0"/>
                        <a:t>SARIMA  </a:t>
                      </a:r>
                      <a:r>
                        <a:rPr lang="en-US" dirty="0"/>
                        <a:t>(</a:t>
                      </a:r>
                      <a:r>
                        <a:rPr lang="en-US" dirty="0" err="1"/>
                        <a:t>p,d,q</a:t>
                      </a:r>
                      <a:r>
                        <a:rPr lang="en-US" dirty="0"/>
                        <a:t>), (P,D,Q) S </a:t>
                      </a:r>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r>
                        <a:rPr lang="pt-BR" dirty="0"/>
                        <a:t>(1,1,1) [0,1,0] S=12 </a:t>
                      </a:r>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dirty="0"/>
                        <a:t>12.3%</a:t>
                      </a:r>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314376444"/>
                  </a:ext>
                </a:extLst>
              </a:tr>
              <a:tr h="321494">
                <a:tc>
                  <a:txBody>
                    <a:bodyPr/>
                    <a:lstStyle/>
                    <a:p>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Holt </a:t>
                      </a:r>
                      <a:r>
                        <a:rPr lang="es-MX" dirty="0" err="1"/>
                        <a:t>Winters</a:t>
                      </a:r>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r>
                        <a:rPr lang="el-GR" dirty="0"/>
                        <a:t>α</a:t>
                      </a:r>
                      <a:r>
                        <a:rPr lang="es-MX" dirty="0"/>
                        <a:t> = 0.87</a:t>
                      </a:r>
                    </a:p>
                    <a:p>
                      <a:r>
                        <a:rPr lang="el-GR" dirty="0"/>
                        <a:t>Β</a:t>
                      </a:r>
                      <a:r>
                        <a:rPr lang="es-MX" dirty="0"/>
                        <a:t> = 0.0043</a:t>
                      </a:r>
                    </a:p>
                    <a:p>
                      <a:r>
                        <a:rPr lang="el-GR" dirty="0"/>
                        <a:t>Γ</a:t>
                      </a:r>
                      <a:r>
                        <a:rPr lang="es-MX" dirty="0"/>
                        <a:t> = 0.98</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s-MX" dirty="0"/>
                        <a:t>20%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93406290"/>
                  </a:ext>
                </a:extLst>
              </a:tr>
              <a:tr h="370840">
                <a:tc>
                  <a:txBody>
                    <a:bodyPr/>
                    <a:lstStyle/>
                    <a:p>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Descomposición simple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endParaRPr lang="es-MX"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s-MX" dirty="0"/>
                        <a:t>15%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205191585"/>
                  </a:ext>
                </a:extLst>
              </a:tr>
            </a:tbl>
          </a:graphicData>
        </a:graphic>
      </p:graphicFrame>
    </p:spTree>
    <p:extLst>
      <p:ext uri="{BB962C8B-B14F-4D97-AF65-F5344CB8AC3E}">
        <p14:creationId xmlns:p14="http://schemas.microsoft.com/office/powerpoint/2010/main" val="316014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02" name="Rectangle 1230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307" name="Rectangle 12306">
            <a:extLst>
              <a:ext uri="{FF2B5EF4-FFF2-40B4-BE49-F238E27FC236}">
                <a16:creationId xmlns:a16="http://schemas.microsoft.com/office/drawing/2014/main" id="{1A03258A-52C6-4288-AA56-C3262A0D2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309" name="Straight Connector 12308">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2311" name="Rectangle 12310">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pic>
        <p:nvPicPr>
          <p:cNvPr id="12290" name="Picture 2" descr="2,117 Natural Gas Extraction Stock Photos, Pictures ...">
            <a:extLst>
              <a:ext uri="{FF2B5EF4-FFF2-40B4-BE49-F238E27FC236}">
                <a16:creationId xmlns:a16="http://schemas.microsoft.com/office/drawing/2014/main" id="{DB67D701-CA5B-C430-F235-AAF8035395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91" r="1" b="1"/>
          <a:stretch/>
        </p:blipFill>
        <p:spPr bwMode="auto">
          <a:xfrm>
            <a:off x="20" y="10170"/>
            <a:ext cx="12186295" cy="6857990"/>
          </a:xfrm>
          <a:prstGeom prst="rect">
            <a:avLst/>
          </a:prstGeom>
          <a:noFill/>
          <a:extLst>
            <a:ext uri="{909E8E84-426E-40DD-AFC4-6F175D3DCCD1}">
              <a14:hiddenFill xmlns:a14="http://schemas.microsoft.com/office/drawing/2010/main">
                <a:solidFill>
                  <a:srgbClr val="FFFFFF"/>
                </a:solidFill>
              </a14:hiddenFill>
            </a:ext>
          </a:extLst>
        </p:spPr>
      </p:pic>
      <p:sp>
        <p:nvSpPr>
          <p:cNvPr id="12313" name="Rectangle 12312">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5"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6">
            <a:extLst>
              <a:ext uri="{FF2B5EF4-FFF2-40B4-BE49-F238E27FC236}">
                <a16:creationId xmlns:a16="http://schemas.microsoft.com/office/drawing/2014/main" id="{C1677920-BCA5-6173-AF3B-F548145D64D1}"/>
              </a:ext>
            </a:extLst>
          </p:cNvPr>
          <p:cNvSpPr txBox="1">
            <a:spLocks/>
          </p:cNvSpPr>
          <p:nvPr/>
        </p:nvSpPr>
        <p:spPr>
          <a:xfrm>
            <a:off x="859296" y="2777461"/>
            <a:ext cx="3084844" cy="2645032"/>
          </a:xfrm>
          <a:prstGeom prst="rect">
            <a:avLst/>
          </a:prstGeom>
        </p:spPr>
        <p:txBody>
          <a:bodyPr vert="horz" lIns="0" tIns="45720" rIns="0" bIns="45720" rtlCol="0" anchorCtr="0">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marL="0" marR="0" lvl="0" indent="0" fontAlgn="auto">
              <a:spcAft>
                <a:spcPts val="600"/>
              </a:spcAft>
              <a:buClr>
                <a:schemeClr val="accent1"/>
              </a:buClr>
              <a:buSzTx/>
              <a:buFont typeface="Calibri" panose="020F0502020204030204" pitchFamily="34" charset="0"/>
              <a:tabLst/>
              <a:defRPr/>
            </a:pPr>
            <a:r>
              <a:rPr lang="es-MX" sz="1600" spc="-50" dirty="0">
                <a:solidFill>
                  <a:srgbClr val="FFFFFF"/>
                </a:solidFill>
                <a:latin typeface="+mn-lt"/>
                <a:ea typeface="+mn-ea"/>
                <a:cs typeface="+mn-cs"/>
              </a:rPr>
              <a:t>En las últimas dos décadas el gas natural ha ganado mayor importancia dentro del </a:t>
            </a:r>
            <a:r>
              <a:rPr lang="es-MX" sz="1600" spc="-50" dirty="0" err="1">
                <a:solidFill>
                  <a:srgbClr val="FFFFFF"/>
                </a:solidFill>
                <a:latin typeface="+mn-lt"/>
                <a:ea typeface="+mn-ea"/>
                <a:cs typeface="+mn-cs"/>
              </a:rPr>
              <a:t>mix</a:t>
            </a:r>
            <a:r>
              <a:rPr lang="es-MX" sz="1600" spc="-50" dirty="0">
                <a:solidFill>
                  <a:srgbClr val="FFFFFF"/>
                </a:solidFill>
                <a:latin typeface="+mn-lt"/>
                <a:ea typeface="+mn-ea"/>
                <a:cs typeface="+mn-cs"/>
              </a:rPr>
              <a:t> energético debido a sus ventajas medioambientales y económicas frente a otros combustibles fósiles.</a:t>
            </a:r>
          </a:p>
        </p:txBody>
      </p:sp>
      <p:sp>
        <p:nvSpPr>
          <p:cNvPr id="12315" name="Rectangle 12314">
            <a:extLst>
              <a:ext uri="{FF2B5EF4-FFF2-40B4-BE49-F238E27FC236}">
                <a16:creationId xmlns:a16="http://schemas.microsoft.com/office/drawing/2014/main" id="{FFDAE799-CF89-4844-9410-D1C0F8CBC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9393" y="1240045"/>
            <a:ext cx="64008" cy="4352544"/>
          </a:xfrm>
          <a:prstGeom prst="rect">
            <a:avLst/>
          </a:prstGeom>
          <a:solidFill>
            <a:srgbClr val="DFB67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 Placeholder 7">
            <a:extLst>
              <a:ext uri="{FF2B5EF4-FFF2-40B4-BE49-F238E27FC236}">
                <a16:creationId xmlns:a16="http://schemas.microsoft.com/office/drawing/2014/main" id="{EC19FD7A-9430-E938-5EFF-7AB4D16498DD}"/>
              </a:ext>
            </a:extLst>
          </p:cNvPr>
          <p:cNvSpPr txBox="1">
            <a:spLocks/>
          </p:cNvSpPr>
          <p:nvPr/>
        </p:nvSpPr>
        <p:spPr>
          <a:xfrm>
            <a:off x="859296" y="2777461"/>
            <a:ext cx="3084844" cy="2645032"/>
          </a:xfrm>
          <a:prstGeom prst="rect">
            <a:avLst/>
          </a:prstGeom>
        </p:spPr>
        <p:txBody>
          <a:bodyPr vert="horz" lIns="0" tIns="45720" rIns="0" bIns="45720" rtlCol="0">
            <a:normAutofit/>
          </a:bodyPr>
          <a:lstStyle>
            <a:lvl1pPr marL="171450" indent="-17145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342900" indent="-17145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2pPr>
            <a:lvl3pPr marL="571500" indent="-17145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4pPr>
            <a:lvl5pPr marL="914400" indent="-171450" algn="l" defTabSz="914400" rtl="0" eaLnBrk="1" latinLnBrk="0" hangingPunct="1">
              <a:lnSpc>
                <a:spcPct val="100000"/>
              </a:lnSpc>
              <a:spcBef>
                <a:spcPts val="800"/>
              </a:spcBef>
              <a:buSzPct val="75000"/>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lnSpc>
                <a:spcPct val="90000"/>
              </a:lnSpc>
              <a:spcBef>
                <a:spcPts val="1000"/>
              </a:spcBef>
              <a:spcAft>
                <a:spcPts val="0"/>
              </a:spcAft>
              <a:buClr>
                <a:schemeClr val="accent1"/>
              </a:buClr>
              <a:buSzTx/>
              <a:buFont typeface="Calibri" panose="020F0502020204030204" pitchFamily="34" charset="0"/>
              <a:buNone/>
              <a:tabLst/>
              <a:defRPr/>
            </a:pPr>
            <a:endParaRPr lang="en-US" sz="1500" b="1" spc="-50" dirty="0">
              <a:solidFill>
                <a:srgbClr val="FFFFFF"/>
              </a:solidFill>
              <a:latin typeface="+mj-lt"/>
              <a:ea typeface="+mj-ea"/>
              <a:cs typeface="+mj-cs"/>
            </a:endParaRPr>
          </a:p>
        </p:txBody>
      </p:sp>
    </p:spTree>
    <p:extLst>
      <p:ext uri="{BB962C8B-B14F-4D97-AF65-F5344CB8AC3E}">
        <p14:creationId xmlns:p14="http://schemas.microsoft.com/office/powerpoint/2010/main" val="284107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9" name="Rectangle 10248">
            <a:extLst>
              <a:ext uri="{FF2B5EF4-FFF2-40B4-BE49-F238E27FC236}">
                <a16:creationId xmlns:a16="http://schemas.microsoft.com/office/drawing/2014/main" id="{6287B354-ECDF-4F68-9404-9E6AF55A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251" name="Rectangle 10250">
            <a:extLst>
              <a:ext uri="{FF2B5EF4-FFF2-40B4-BE49-F238E27FC236}">
                <a16:creationId xmlns:a16="http://schemas.microsoft.com/office/drawing/2014/main" id="{04EEE3C1-EA95-4247-AB6B-608C83796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253" name="Straight Connector 10252">
            <a:extLst>
              <a:ext uri="{FF2B5EF4-FFF2-40B4-BE49-F238E27FC236}">
                <a16:creationId xmlns:a16="http://schemas.microsoft.com/office/drawing/2014/main" id="{C562E3DC-C9BF-4F5F-9845-25FF80564B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255" name="Rectangle 10254">
            <a:extLst>
              <a:ext uri="{FF2B5EF4-FFF2-40B4-BE49-F238E27FC236}">
                <a16:creationId xmlns:a16="http://schemas.microsoft.com/office/drawing/2014/main" id="{15D8002F-0D07-4B62-9BA1-01C178F30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257" name="Rectangle 10256">
            <a:extLst>
              <a:ext uri="{FF2B5EF4-FFF2-40B4-BE49-F238E27FC236}">
                <a16:creationId xmlns:a16="http://schemas.microsoft.com/office/drawing/2014/main" id="{85AF7BA3-6AAD-4C6A-8CF3-D4B08BDE6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590273" cy="6858000"/>
          </a:xfrm>
          <a:prstGeom prst="rect">
            <a:avLst/>
          </a:prstGeom>
          <a:solidFill>
            <a:srgbClr val="686A3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F91D4249-9878-DF9D-35E9-1F89BA578201}"/>
              </a:ext>
            </a:extLst>
          </p:cNvPr>
          <p:cNvSpPr txBox="1"/>
          <p:nvPr/>
        </p:nvSpPr>
        <p:spPr>
          <a:xfrm>
            <a:off x="492371" y="2653800"/>
            <a:ext cx="3735500" cy="3335519"/>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s-MX" sz="1500" b="0" i="0" u="none" strike="noStrike" dirty="0">
                <a:solidFill>
                  <a:srgbClr val="FFFFFF"/>
                </a:solidFill>
                <a:effectLst/>
              </a:rPr>
              <a:t>En </a:t>
            </a:r>
            <a:r>
              <a:rPr lang="es-MX" sz="1500" dirty="0">
                <a:solidFill>
                  <a:srgbClr val="FFFFFF"/>
                </a:solidFill>
              </a:rPr>
              <a:t>la </a:t>
            </a:r>
            <a:r>
              <a:rPr lang="es-MX" sz="1500" b="0" i="0" u="none" strike="noStrike" dirty="0">
                <a:solidFill>
                  <a:srgbClr val="FFFFFF"/>
                </a:solidFill>
                <a:effectLst/>
              </a:rPr>
              <a:t>transición energética , el gas natural juega un papel fundamental, debido a que constituye una fuente primaria de energía abundante y competitiva.</a:t>
            </a:r>
            <a:endParaRPr lang="es-MX" sz="1500" dirty="0">
              <a:solidFill>
                <a:srgbClr val="FFFFFF"/>
              </a:solidFill>
            </a:endParaRPr>
          </a:p>
        </p:txBody>
      </p:sp>
      <p:sp>
        <p:nvSpPr>
          <p:cNvPr id="10259" name="Rectangle 10258">
            <a:extLst>
              <a:ext uri="{FF2B5EF4-FFF2-40B4-BE49-F238E27FC236}">
                <a16:creationId xmlns:a16="http://schemas.microsoft.com/office/drawing/2014/main" id="{49699877-0E7F-4A61-A977-109A3C280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679" y="0"/>
            <a:ext cx="64008" cy="6858000"/>
          </a:xfrm>
          <a:prstGeom prst="rect">
            <a:avLst/>
          </a:prstGeom>
          <a:solidFill>
            <a:srgbClr val="A4711F"/>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44" name="Picture 4" descr="Combustible Gases - Control Equipment">
            <a:extLst>
              <a:ext uri="{FF2B5EF4-FFF2-40B4-BE49-F238E27FC236}">
                <a16:creationId xmlns:a16="http://schemas.microsoft.com/office/drawing/2014/main" id="{64860F3F-2597-C824-4AAF-02381A5D8E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30" r="34605"/>
          <a:stretch/>
        </p:blipFill>
        <p:spPr bwMode="auto">
          <a:xfrm>
            <a:off x="4812161" y="-2655"/>
            <a:ext cx="3606643" cy="3358597"/>
          </a:xfrm>
          <a:prstGeom prst="rect">
            <a:avLst/>
          </a:prstGeom>
          <a:noFill/>
          <a:extLst>
            <a:ext uri="{909E8E84-426E-40DD-AFC4-6F175D3DCCD1}">
              <a14:hiddenFill xmlns:a14="http://schemas.microsoft.com/office/drawing/2010/main">
                <a:solidFill>
                  <a:srgbClr val="FFFFFF"/>
                </a:solidFill>
              </a14:hiddenFill>
            </a:ext>
          </a:extLst>
        </p:spPr>
      </p:pic>
      <p:sp>
        <p:nvSpPr>
          <p:cNvPr id="10261" name="Rectangle 10260">
            <a:extLst>
              <a:ext uri="{FF2B5EF4-FFF2-40B4-BE49-F238E27FC236}">
                <a16:creationId xmlns:a16="http://schemas.microsoft.com/office/drawing/2014/main" id="{423EB151-0968-4CB5-8865-E0E21AABA6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76279" y="0"/>
            <a:ext cx="3610035" cy="3355942"/>
          </a:xfrm>
          <a:prstGeom prst="rect">
            <a:avLst/>
          </a:prstGeom>
          <a:solidFill>
            <a:srgbClr val="A47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128,937 Natural Gas Stock Photos, Pictures &amp; Royalty-Free Images - iStock">
            <a:extLst>
              <a:ext uri="{FF2B5EF4-FFF2-40B4-BE49-F238E27FC236}">
                <a16:creationId xmlns:a16="http://schemas.microsoft.com/office/drawing/2014/main" id="{7971D878-12FF-6C90-BE61-0031D9FB81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084" r="-2" b="10488"/>
          <a:stretch/>
        </p:blipFill>
        <p:spPr bwMode="auto">
          <a:xfrm>
            <a:off x="4812161" y="3504904"/>
            <a:ext cx="7374154" cy="3353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73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2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20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890320D9-1343-443E-8A78-EC214CBCB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3" name="Rectangle 1032">
            <a:extLst>
              <a:ext uri="{FF2B5EF4-FFF2-40B4-BE49-F238E27FC236}">
                <a16:creationId xmlns:a16="http://schemas.microsoft.com/office/drawing/2014/main" id="{A416BE21-BF34-42DE-9B3A-E1A7DD262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35" name="Straight Connector 1034">
            <a:extLst>
              <a:ext uri="{FF2B5EF4-FFF2-40B4-BE49-F238E27FC236}">
                <a16:creationId xmlns:a16="http://schemas.microsoft.com/office/drawing/2014/main" id="{C18BC81B-2819-4171-992B-88D946B7D3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Mexico's Natural Gas Imports Keep Growing - MEXICONOW">
            <a:extLst>
              <a:ext uri="{FF2B5EF4-FFF2-40B4-BE49-F238E27FC236}">
                <a16:creationId xmlns:a16="http://schemas.microsoft.com/office/drawing/2014/main" id="{399771EB-9DB5-F8CB-267C-5D9D5CE1DD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62" b="13869"/>
          <a:stretch/>
        </p:blipFill>
        <p:spPr bwMode="auto">
          <a:xfrm>
            <a:off x="6096000" y="10"/>
            <a:ext cx="6096000" cy="22859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hart, line chart&#10;&#10;Description automatically generated">
            <a:extLst>
              <a:ext uri="{FF2B5EF4-FFF2-40B4-BE49-F238E27FC236}">
                <a16:creationId xmlns:a16="http://schemas.microsoft.com/office/drawing/2014/main" id="{570184BB-CEB0-B008-D9CB-C9AAFF5F140F}"/>
              </a:ext>
            </a:extLst>
          </p:cNvPr>
          <p:cNvPicPr>
            <a:picLocks noChangeAspect="1"/>
          </p:cNvPicPr>
          <p:nvPr/>
        </p:nvPicPr>
        <p:blipFill rotWithShape="1">
          <a:blip r:embed="rId4"/>
          <a:srcRect r="7929" b="-3"/>
          <a:stretch/>
        </p:blipFill>
        <p:spPr>
          <a:xfrm>
            <a:off x="6092952" y="2286000"/>
            <a:ext cx="6099048" cy="2286000"/>
          </a:xfrm>
          <a:prstGeom prst="rect">
            <a:avLst/>
          </a:prstGeom>
        </p:spPr>
      </p:pic>
      <p:pic>
        <p:nvPicPr>
          <p:cNvPr id="2" name="Picture 2" descr="U.S. Energy Information Administration - EIA - Independent Statistics and  Analysis">
            <a:extLst>
              <a:ext uri="{FF2B5EF4-FFF2-40B4-BE49-F238E27FC236}">
                <a16:creationId xmlns:a16="http://schemas.microsoft.com/office/drawing/2014/main" id="{3845108F-F5B9-49FC-6AEF-21B698A5D2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259" r="4" b="8914"/>
          <a:stretch/>
        </p:blipFill>
        <p:spPr bwMode="auto">
          <a:xfrm>
            <a:off x="6092954" y="4572000"/>
            <a:ext cx="6099047" cy="2286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exico Needs to Promote Benefits of Natural Gas, Increase Coverage, Says  Industry - Natural Gas Intelligence">
            <a:extLst>
              <a:ext uri="{FF2B5EF4-FFF2-40B4-BE49-F238E27FC236}">
                <a16:creationId xmlns:a16="http://schemas.microsoft.com/office/drawing/2014/main" id="{490693BD-85DA-BF9E-16FC-819D154D53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02" r="20972" b="-2"/>
          <a:stretch/>
        </p:blipFill>
        <p:spPr bwMode="auto">
          <a:xfrm>
            <a:off x="-1" y="-2"/>
            <a:ext cx="6099048" cy="6858000"/>
          </a:xfrm>
          <a:prstGeom prst="rect">
            <a:avLst/>
          </a:prstGeom>
          <a:noFill/>
          <a:extLst>
            <a:ext uri="{909E8E84-426E-40DD-AFC4-6F175D3DCCD1}">
              <a14:hiddenFill xmlns:a14="http://schemas.microsoft.com/office/drawing/2010/main">
                <a:solidFill>
                  <a:srgbClr val="FFFFFF"/>
                </a:solidFill>
              </a14:hiddenFill>
            </a:ext>
          </a:extLst>
        </p:spPr>
      </p:pic>
      <p:sp>
        <p:nvSpPr>
          <p:cNvPr id="1037" name="Rectangle 1036">
            <a:extLst>
              <a:ext uri="{FF2B5EF4-FFF2-40B4-BE49-F238E27FC236}">
                <a16:creationId xmlns:a16="http://schemas.microsoft.com/office/drawing/2014/main" id="{F87C0E51-BA94-466E-B82E-655C09FC9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6853"/>
            <a:ext cx="8139151" cy="4604294"/>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3" name="TextBox 2">
            <a:extLst>
              <a:ext uri="{FF2B5EF4-FFF2-40B4-BE49-F238E27FC236}">
                <a16:creationId xmlns:a16="http://schemas.microsoft.com/office/drawing/2014/main" id="{8BAB7A29-5CC6-658F-AFF3-C36D32D08C77}"/>
              </a:ext>
            </a:extLst>
          </p:cNvPr>
          <p:cNvSpPr txBox="1"/>
          <p:nvPr/>
        </p:nvSpPr>
        <p:spPr>
          <a:xfrm>
            <a:off x="638052" y="2645479"/>
            <a:ext cx="7001441" cy="2436884"/>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s-MX" dirty="0">
                <a:solidFill>
                  <a:schemeClr val="tx1">
                    <a:lumMod val="75000"/>
                    <a:lumOff val="25000"/>
                  </a:schemeClr>
                </a:solidFill>
              </a:rPr>
              <a:t>De acuerdo a la Comisión Nacional de Hidrocarburos (CNH) e</a:t>
            </a:r>
            <a:r>
              <a:rPr lang="es-MX" b="0" i="0" u="none" strike="noStrike" dirty="0">
                <a:solidFill>
                  <a:schemeClr val="tx1">
                    <a:lumMod val="75000"/>
                    <a:lumOff val="25000"/>
                  </a:schemeClr>
                </a:solidFill>
                <a:effectLst/>
              </a:rPr>
              <a:t>n México el uso del gas natural ha aumentado de manera significative (alrededor del 30%) en los últimos 15 años. </a:t>
            </a:r>
            <a:endParaRPr lang="es-MX" dirty="0">
              <a:solidFill>
                <a:schemeClr val="tx1">
                  <a:lumMod val="75000"/>
                  <a:lumOff val="25000"/>
                </a:schemeClr>
              </a:solidFill>
            </a:endParaRPr>
          </a:p>
        </p:txBody>
      </p:sp>
      <p:sp>
        <p:nvSpPr>
          <p:cNvPr id="1039" name="Rectangle 1038">
            <a:extLst>
              <a:ext uri="{FF2B5EF4-FFF2-40B4-BE49-F238E27FC236}">
                <a16:creationId xmlns:a16="http://schemas.microsoft.com/office/drawing/2014/main" id="{5AC010CE-DCC2-4A96-9709-5C322FDD7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 y="5205105"/>
            <a:ext cx="8138160" cy="66484"/>
          </a:xfrm>
          <a:prstGeom prst="rect">
            <a:avLst/>
          </a:prstGeom>
          <a:solidFill>
            <a:srgbClr val="FF9B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1" name="Rectangle 1040">
            <a:extLst>
              <a:ext uri="{FF2B5EF4-FFF2-40B4-BE49-F238E27FC236}">
                <a16:creationId xmlns:a16="http://schemas.microsoft.com/office/drawing/2014/main" id="{DA39F2DC-4256-45D4-A527-5EE345E21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1589"/>
            <a:ext cx="8138160" cy="457200"/>
          </a:xfrm>
          <a:prstGeom prst="rect">
            <a:avLst/>
          </a:prstGeom>
          <a:solidFill>
            <a:srgbClr val="537F87"/>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6917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7" name="Rectangle 7176">
            <a:extLst>
              <a:ext uri="{FF2B5EF4-FFF2-40B4-BE49-F238E27FC236}">
                <a16:creationId xmlns:a16="http://schemas.microsoft.com/office/drawing/2014/main" id="{6287B354-ECDF-4F68-9404-9E6AF55A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79" name="Rectangle 7178">
            <a:extLst>
              <a:ext uri="{FF2B5EF4-FFF2-40B4-BE49-F238E27FC236}">
                <a16:creationId xmlns:a16="http://schemas.microsoft.com/office/drawing/2014/main" id="{04EEE3C1-EA95-4247-AB6B-608C83796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181" name="Straight Connector 7180">
            <a:extLst>
              <a:ext uri="{FF2B5EF4-FFF2-40B4-BE49-F238E27FC236}">
                <a16:creationId xmlns:a16="http://schemas.microsoft.com/office/drawing/2014/main" id="{C562E3DC-C9BF-4F5F-9845-25FF80564B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183" name="Rectangle 7182">
            <a:extLst>
              <a:ext uri="{FF2B5EF4-FFF2-40B4-BE49-F238E27FC236}">
                <a16:creationId xmlns:a16="http://schemas.microsoft.com/office/drawing/2014/main" id="{738E525B-CC61-44CA-83E8-6CC4CB86E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F35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EIA report says natural gas will grow as source of electricity generation -  Daily Energy Insider">
            <a:extLst>
              <a:ext uri="{FF2B5EF4-FFF2-40B4-BE49-F238E27FC236}">
                <a16:creationId xmlns:a16="http://schemas.microsoft.com/office/drawing/2014/main" id="{6517B13C-7256-7A0D-AB62-D4FCFAD46E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66" r="26163"/>
          <a:stretch/>
        </p:blipFill>
        <p:spPr bwMode="auto">
          <a:xfrm>
            <a:off x="20" y="3579"/>
            <a:ext cx="6014565" cy="6854421"/>
          </a:xfrm>
          <a:prstGeom prst="rect">
            <a:avLst/>
          </a:prstGeom>
          <a:noFill/>
          <a:extLst>
            <a:ext uri="{909E8E84-426E-40DD-AFC4-6F175D3DCCD1}">
              <a14:hiddenFill xmlns:a14="http://schemas.microsoft.com/office/drawing/2010/main">
                <a:solidFill>
                  <a:srgbClr val="FFFFFF"/>
                </a:solidFill>
              </a14:hiddenFill>
            </a:ext>
          </a:extLst>
        </p:spPr>
      </p:pic>
      <p:sp>
        <p:nvSpPr>
          <p:cNvPr id="7185" name="Rectangle 7184">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6DA8975-9EBD-0EA9-BFF0-5FD92A4BEBFE}"/>
              </a:ext>
            </a:extLst>
          </p:cNvPr>
          <p:cNvSpPr txBox="1"/>
          <p:nvPr/>
        </p:nvSpPr>
        <p:spPr>
          <a:xfrm>
            <a:off x="6883401" y="3676052"/>
            <a:ext cx="4516920" cy="2375756"/>
          </a:xfrm>
          <a:prstGeom prst="rect">
            <a:avLst/>
          </a:prstGeom>
        </p:spPr>
        <p:txBody>
          <a:bodyPr vert="horz" lIns="0" tIns="45720" rIns="0" bIns="45720" rtlCol="0" anchor="t">
            <a:normAutofit/>
          </a:bodyPr>
          <a:lstStyle/>
          <a:p>
            <a:pPr defTabSz="914400">
              <a:lnSpc>
                <a:spcPct val="90000"/>
              </a:lnSpc>
              <a:spcAft>
                <a:spcPts val="600"/>
              </a:spcAft>
              <a:buClr>
                <a:schemeClr val="accent1"/>
              </a:buClr>
              <a:buFont typeface="Calibri" panose="020F0502020204030204" pitchFamily="34" charset="0"/>
            </a:pPr>
            <a:r>
              <a:rPr lang="es-MX" sz="2000" b="0" i="0" u="none" strike="noStrike" dirty="0">
                <a:solidFill>
                  <a:schemeClr val="tx1">
                    <a:lumMod val="75000"/>
                    <a:lumOff val="25000"/>
                  </a:schemeClr>
                </a:solidFill>
                <a:effectLst/>
              </a:rPr>
              <a:t>Históricamente son el sector eléctrico y petrolero quienes más hacen uso del gas natural en México, en comparación con el sector residencial o de transporte privado qué representan menos del 5% de la demanda total del hidrocarburo</a:t>
            </a:r>
            <a:r>
              <a:rPr lang="en-US" sz="2000" b="0" i="0" u="none" strike="noStrike" dirty="0">
                <a:solidFill>
                  <a:schemeClr val="tx1">
                    <a:lumMod val="75000"/>
                    <a:lumOff val="25000"/>
                  </a:schemeClr>
                </a:solidFill>
                <a:effectLst/>
              </a:rPr>
              <a:t>.</a:t>
            </a:r>
            <a:endParaRPr lang="en-US" sz="2000" dirty="0">
              <a:solidFill>
                <a:schemeClr val="tx1">
                  <a:lumMod val="75000"/>
                  <a:lumOff val="25000"/>
                </a:schemeClr>
              </a:solidFill>
            </a:endParaRPr>
          </a:p>
        </p:txBody>
      </p:sp>
      <p:pic>
        <p:nvPicPr>
          <p:cNvPr id="1026" name="Picture 2" descr="Chart, line chart&#10;&#10;Description automatically generated">
            <a:extLst>
              <a:ext uri="{FF2B5EF4-FFF2-40B4-BE49-F238E27FC236}">
                <a16:creationId xmlns:a16="http://schemas.microsoft.com/office/drawing/2014/main" id="{15A7639F-60E3-2F2A-9046-C2172225F6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2882" y="695450"/>
            <a:ext cx="4739572" cy="2698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8945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 calcmode="lin" valueType="num">
                                      <p:cBhvr additive="base">
                                        <p:cTn id="14" dur="500" fill="hold"/>
                                        <p:tgtEl>
                                          <p:spTgt spid="1026"/>
                                        </p:tgtEl>
                                        <p:attrNameLst>
                                          <p:attrName>ppt_x</p:attrName>
                                        </p:attrNameLst>
                                      </p:cBhvr>
                                      <p:tavLst>
                                        <p:tav tm="0">
                                          <p:val>
                                            <p:strVal val="#ppt_x"/>
                                          </p:val>
                                        </p:tav>
                                        <p:tav tm="100000">
                                          <p:val>
                                            <p:strVal val="#ppt_x"/>
                                          </p:val>
                                        </p:tav>
                                      </p:tavLst>
                                    </p:anim>
                                    <p:anim calcmode="lin" valueType="num">
                                      <p:cBhvr additive="base">
                                        <p:cTn id="15"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72" name="Rectangle 6171">
            <a:extLst>
              <a:ext uri="{FF2B5EF4-FFF2-40B4-BE49-F238E27FC236}">
                <a16:creationId xmlns:a16="http://schemas.microsoft.com/office/drawing/2014/main" id="{6287B354-ECDF-4F68-9404-9E6AF55A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74" name="Rectangle 6173">
            <a:extLst>
              <a:ext uri="{FF2B5EF4-FFF2-40B4-BE49-F238E27FC236}">
                <a16:creationId xmlns:a16="http://schemas.microsoft.com/office/drawing/2014/main" id="{04EEE3C1-EA95-4247-AB6B-608C83796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176" name="Straight Connector 6175">
            <a:extLst>
              <a:ext uri="{FF2B5EF4-FFF2-40B4-BE49-F238E27FC236}">
                <a16:creationId xmlns:a16="http://schemas.microsoft.com/office/drawing/2014/main" id="{C562E3DC-C9BF-4F5F-9845-25FF80564B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178" name="Rectangle 6177">
            <a:extLst>
              <a:ext uri="{FF2B5EF4-FFF2-40B4-BE49-F238E27FC236}">
                <a16:creationId xmlns:a16="http://schemas.microsoft.com/office/drawing/2014/main" id="{738E525B-CC61-44CA-83E8-6CC4CB86E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E5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Enfermedad por coronavirus (COVID-19) y VIH: Asuntos y acciones clave -  OPS/OMS | Organización Panamericana de la Salud">
            <a:extLst>
              <a:ext uri="{FF2B5EF4-FFF2-40B4-BE49-F238E27FC236}">
                <a16:creationId xmlns:a16="http://schemas.microsoft.com/office/drawing/2014/main" id="{676007CD-E945-4F77-EAE7-58E3497CF2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164" r="28498"/>
          <a:stretch/>
        </p:blipFill>
        <p:spPr bwMode="auto">
          <a:xfrm>
            <a:off x="20" y="3579"/>
            <a:ext cx="6014565" cy="6854421"/>
          </a:xfrm>
          <a:prstGeom prst="rect">
            <a:avLst/>
          </a:prstGeom>
          <a:noFill/>
          <a:extLst>
            <a:ext uri="{909E8E84-426E-40DD-AFC4-6F175D3DCCD1}">
              <a14:hiddenFill xmlns:a14="http://schemas.microsoft.com/office/drawing/2010/main">
                <a:solidFill>
                  <a:srgbClr val="FFFFFF"/>
                </a:solidFill>
              </a14:hiddenFill>
            </a:ext>
          </a:extLst>
        </p:spPr>
      </p:pic>
      <p:sp>
        <p:nvSpPr>
          <p:cNvPr id="6180" name="Rectangle 6179">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150" name="Picture 6" descr="What happens next in the Russia-Ukraine war in Donbas, east Ukraine?">
            <a:extLst>
              <a:ext uri="{FF2B5EF4-FFF2-40B4-BE49-F238E27FC236}">
                <a16:creationId xmlns:a16="http://schemas.microsoft.com/office/drawing/2014/main" id="{579F0C47-CB14-5548-3023-819E5E3C966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850" r="-3" b="14469"/>
          <a:stretch/>
        </p:blipFill>
        <p:spPr bwMode="auto">
          <a:xfrm>
            <a:off x="6883401" y="803191"/>
            <a:ext cx="4516920" cy="23859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5306313-9829-D5D0-5908-485C04D65517}"/>
              </a:ext>
            </a:extLst>
          </p:cNvPr>
          <p:cNvSpPr txBox="1"/>
          <p:nvPr/>
        </p:nvSpPr>
        <p:spPr>
          <a:xfrm>
            <a:off x="6883401" y="3676052"/>
            <a:ext cx="4516920" cy="2375756"/>
          </a:xfrm>
          <a:prstGeom prst="rect">
            <a:avLst/>
          </a:prstGeom>
        </p:spPr>
        <p:txBody>
          <a:bodyPr vert="horz" lIns="0" tIns="45720" rIns="0" bIns="45720" rtlCol="0" anchor="t">
            <a:normAutofit/>
          </a:bodyPr>
          <a:lstStyle/>
          <a:p>
            <a:pPr defTabSz="914400">
              <a:lnSpc>
                <a:spcPct val="90000"/>
              </a:lnSpc>
              <a:spcAft>
                <a:spcPts val="600"/>
              </a:spcAft>
              <a:buClr>
                <a:schemeClr val="accent1"/>
              </a:buClr>
              <a:buFont typeface="Calibri" panose="020F0502020204030204" pitchFamily="34" charset="0"/>
            </a:pPr>
            <a:r>
              <a:rPr lang="es-MX" sz="1700" b="0" i="0" u="none" strike="noStrike" dirty="0">
                <a:solidFill>
                  <a:schemeClr val="tx1">
                    <a:lumMod val="75000"/>
                    <a:lumOff val="25000"/>
                  </a:schemeClr>
                </a:solidFill>
                <a:effectLst/>
              </a:rPr>
              <a:t>Los cambios drásticos ocurridos en los últimos años como la pandemia de Covid-19 y la Guerra en Ucrania (solo por mencionar algunos).  Así como cambios en México como un cambio de régimen y política publica, recesión económica entre otros.</a:t>
            </a:r>
            <a:endParaRPr lang="es-MX" sz="1700" dirty="0">
              <a:solidFill>
                <a:schemeClr val="tx1">
                  <a:lumMod val="75000"/>
                  <a:lumOff val="25000"/>
                </a:schemeClr>
              </a:solidFill>
            </a:endParaRPr>
          </a:p>
        </p:txBody>
      </p:sp>
      <p:sp>
        <p:nvSpPr>
          <p:cNvPr id="4" name="TextBox 3">
            <a:extLst>
              <a:ext uri="{FF2B5EF4-FFF2-40B4-BE49-F238E27FC236}">
                <a16:creationId xmlns:a16="http://schemas.microsoft.com/office/drawing/2014/main" id="{F5D2587E-0BC7-D7DC-E7B6-873089B09ECB}"/>
              </a:ext>
            </a:extLst>
          </p:cNvPr>
          <p:cNvSpPr txBox="1"/>
          <p:nvPr/>
        </p:nvSpPr>
        <p:spPr>
          <a:xfrm>
            <a:off x="6883401" y="5128478"/>
            <a:ext cx="5067594"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dirty="0">
                <a:solidFill>
                  <a:schemeClr val="tx1">
                    <a:lumMod val="75000"/>
                    <a:lumOff val="25000"/>
                  </a:schemeClr>
                </a:solidFill>
              </a:rPr>
              <a:t>Dichos cambios llevan</a:t>
            </a:r>
            <a:r>
              <a:rPr lang="es-MX" sz="1800" b="0" i="0" u="none" strike="noStrike" dirty="0">
                <a:solidFill>
                  <a:schemeClr val="tx1">
                    <a:lumMod val="75000"/>
                    <a:lumOff val="25000"/>
                  </a:schemeClr>
                </a:solidFill>
                <a:effectLst/>
              </a:rPr>
              <a:t> a la necesidad de contar con un trabajo actualizado de pronóstico de la demanda para un energético tan importante para la nación como es el gas natural. </a:t>
            </a:r>
            <a:endParaRPr lang="es-MX" sz="1800" dirty="0">
              <a:solidFill>
                <a:schemeClr val="tx1">
                  <a:lumMod val="75000"/>
                  <a:lumOff val="25000"/>
                </a:schemeClr>
              </a:solidFill>
            </a:endParaRPr>
          </a:p>
        </p:txBody>
      </p:sp>
      <p:pic>
        <p:nvPicPr>
          <p:cNvPr id="2050" name="Picture 2" descr="Morena Sí">
            <a:extLst>
              <a:ext uri="{FF2B5EF4-FFF2-40B4-BE49-F238E27FC236}">
                <a16:creationId xmlns:a16="http://schemas.microsoft.com/office/drawing/2014/main" id="{006D373D-B24E-9017-568F-1E557074A1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5208" y="5099118"/>
            <a:ext cx="1751065" cy="1758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6177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2">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2">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6150"/>
                                        </p:tgtEl>
                                        <p:attrNameLst>
                                          <p:attrName>style.visibility</p:attrName>
                                        </p:attrNameLst>
                                      </p:cBhvr>
                                      <p:to>
                                        <p:strVal val="visible"/>
                                      </p:to>
                                    </p:set>
                                    <p:anim calcmode="lin" valueType="num">
                                      <p:cBhvr>
                                        <p:cTn id="15" dur="750" fill="hold"/>
                                        <p:tgtEl>
                                          <p:spTgt spid="6150"/>
                                        </p:tgtEl>
                                        <p:attrNameLst>
                                          <p:attrName>ppt_w</p:attrName>
                                        </p:attrNameLst>
                                      </p:cBhvr>
                                      <p:tavLst>
                                        <p:tav tm="0">
                                          <p:val>
                                            <p:fltVal val="0"/>
                                          </p:val>
                                        </p:tav>
                                        <p:tav tm="100000">
                                          <p:val>
                                            <p:strVal val="#ppt_w"/>
                                          </p:val>
                                        </p:tav>
                                      </p:tavLst>
                                    </p:anim>
                                    <p:anim calcmode="lin" valueType="num">
                                      <p:cBhvr>
                                        <p:cTn id="16" dur="750" fill="hold"/>
                                        <p:tgtEl>
                                          <p:spTgt spid="6150"/>
                                        </p:tgtEl>
                                        <p:attrNameLst>
                                          <p:attrName>ppt_h</p:attrName>
                                        </p:attrNameLst>
                                      </p:cBhvr>
                                      <p:tavLst>
                                        <p:tav tm="0">
                                          <p:val>
                                            <p:fltVal val="0"/>
                                          </p:val>
                                        </p:tav>
                                        <p:tav tm="100000">
                                          <p:val>
                                            <p:strVal val="#ppt_h"/>
                                          </p:val>
                                        </p:tav>
                                      </p:tavLst>
                                    </p:anim>
                                    <p:animEffect transition="in" filter="fade">
                                      <p:cBhvr>
                                        <p:cTn id="17" dur="750"/>
                                        <p:tgtEl>
                                          <p:spTgt spid="615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barn(inVertical)">
                                      <p:cBhvr>
                                        <p:cTn id="22" dur="500"/>
                                        <p:tgtEl>
                                          <p:spTgt spid="20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5" name="Rectangle 4104">
            <a:extLst>
              <a:ext uri="{FF2B5EF4-FFF2-40B4-BE49-F238E27FC236}">
                <a16:creationId xmlns:a16="http://schemas.microsoft.com/office/drawing/2014/main" id="{6287B354-ECDF-4F68-9404-9E6AF55A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07" name="Rectangle 4106">
            <a:extLst>
              <a:ext uri="{FF2B5EF4-FFF2-40B4-BE49-F238E27FC236}">
                <a16:creationId xmlns:a16="http://schemas.microsoft.com/office/drawing/2014/main" id="{04EEE3C1-EA95-4247-AB6B-608C83796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109" name="Straight Connector 4108">
            <a:extLst>
              <a:ext uri="{FF2B5EF4-FFF2-40B4-BE49-F238E27FC236}">
                <a16:creationId xmlns:a16="http://schemas.microsoft.com/office/drawing/2014/main" id="{C562E3DC-C9BF-4F5F-9845-25FF80564B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111" name="Rectangle 4110">
            <a:extLst>
              <a:ext uri="{FF2B5EF4-FFF2-40B4-BE49-F238E27FC236}">
                <a16:creationId xmlns:a16="http://schemas.microsoft.com/office/drawing/2014/main" id="{15D8002F-0D07-4B62-9BA1-01C178F30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4113" name="Rectangle 4112">
            <a:extLst>
              <a:ext uri="{FF2B5EF4-FFF2-40B4-BE49-F238E27FC236}">
                <a16:creationId xmlns:a16="http://schemas.microsoft.com/office/drawing/2014/main" id="{85AF7BA3-6AAD-4C6A-8CF3-D4B08BDE6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590273" cy="6858000"/>
          </a:xfrm>
          <a:prstGeom prst="rect">
            <a:avLst/>
          </a:prstGeom>
          <a:solidFill>
            <a:srgbClr val="34445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25383AF7-9599-700C-638A-A8CF9B51A901}"/>
              </a:ext>
            </a:extLst>
          </p:cNvPr>
          <p:cNvSpPr txBox="1"/>
          <p:nvPr/>
        </p:nvSpPr>
        <p:spPr>
          <a:xfrm>
            <a:off x="492371" y="2257560"/>
            <a:ext cx="3735500" cy="3335519"/>
          </a:xfrm>
          <a:prstGeom prst="rect">
            <a:avLst/>
          </a:prstGeom>
        </p:spPr>
        <p:txBody>
          <a:bodyPr vert="horz" lIns="0" tIns="45720" rIns="0" bIns="45720" rtlCol="0">
            <a:noAutofit/>
          </a:bodyPr>
          <a:lstStyle/>
          <a:p>
            <a:pPr defTabSz="914400">
              <a:lnSpc>
                <a:spcPct val="90000"/>
              </a:lnSpc>
              <a:spcBef>
                <a:spcPts val="0"/>
              </a:spcBef>
              <a:spcAft>
                <a:spcPts val="800"/>
              </a:spcAft>
              <a:buClr>
                <a:schemeClr val="accent1"/>
              </a:buClr>
              <a:buFont typeface="Calibri" panose="020F0502020204030204" pitchFamily="34" charset="0"/>
            </a:pPr>
            <a:r>
              <a:rPr lang="es-MX" sz="2000" b="0" i="0" u="none" strike="noStrike" dirty="0">
                <a:solidFill>
                  <a:srgbClr val="FFFFFF"/>
                </a:solidFill>
                <a:effectLst/>
              </a:rPr>
              <a:t>Una serie de tiempo es un conjunto de observaciones, ordenadas de  manera secuencial y en intervalos equidistantes. Las mediciones de la series de tiempo son representadas con S</a:t>
            </a:r>
            <a:r>
              <a:rPr lang="es-MX" sz="2000" b="0" i="0" u="none" strike="noStrike" baseline="-25000" dirty="0">
                <a:solidFill>
                  <a:srgbClr val="FFFFFF"/>
                </a:solidFill>
                <a:effectLst/>
              </a:rPr>
              <a:t>1</a:t>
            </a:r>
            <a:r>
              <a:rPr lang="es-MX" sz="2000" b="0" i="0" u="none" strike="noStrike" dirty="0">
                <a:solidFill>
                  <a:srgbClr val="FFFFFF"/>
                </a:solidFill>
                <a:effectLst/>
              </a:rPr>
              <a:t>,. . ., S</a:t>
            </a:r>
            <a:r>
              <a:rPr lang="es-MX" sz="2000" b="0" i="0" u="none" strike="noStrike" baseline="-25000" dirty="0">
                <a:solidFill>
                  <a:srgbClr val="FFFFFF"/>
                </a:solidFill>
                <a:effectLst/>
              </a:rPr>
              <a:t>T</a:t>
            </a:r>
            <a:r>
              <a:rPr lang="es-MX" sz="2000" b="0" i="0" u="none" strike="noStrike" dirty="0">
                <a:solidFill>
                  <a:srgbClr val="FFFFFF"/>
                </a:solidFill>
                <a:effectLst/>
              </a:rPr>
              <a:t> donde T es el número total de  observaciones.</a:t>
            </a:r>
            <a:br>
              <a:rPr lang="en-US" sz="2000" dirty="0">
                <a:solidFill>
                  <a:srgbClr val="FFFFFF"/>
                </a:solidFill>
              </a:rPr>
            </a:br>
            <a:endParaRPr lang="en-US" sz="2000" dirty="0">
              <a:solidFill>
                <a:srgbClr val="FFFFFF"/>
              </a:solidFill>
            </a:endParaRPr>
          </a:p>
        </p:txBody>
      </p:sp>
      <p:sp>
        <p:nvSpPr>
          <p:cNvPr id="4115" name="Rectangle 4114">
            <a:extLst>
              <a:ext uri="{FF2B5EF4-FFF2-40B4-BE49-F238E27FC236}">
                <a16:creationId xmlns:a16="http://schemas.microsoft.com/office/drawing/2014/main" id="{49699877-0E7F-4A61-A977-109A3C280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679" y="0"/>
            <a:ext cx="64008" cy="6858000"/>
          </a:xfrm>
          <a:prstGeom prst="rect">
            <a:avLst/>
          </a:prstGeom>
          <a:solidFill>
            <a:srgbClr val="FBA538"/>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098" name="Picture 2" descr="Time Series Analysis | Introduction to Time Series Analysis and Forecasting">
            <a:extLst>
              <a:ext uri="{FF2B5EF4-FFF2-40B4-BE49-F238E27FC236}">
                <a16:creationId xmlns:a16="http://schemas.microsoft.com/office/drawing/2014/main" id="{AC3B9000-B1D6-0C08-156B-DF983D24F7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168" r="16234" b="1"/>
          <a:stretch/>
        </p:blipFill>
        <p:spPr bwMode="auto">
          <a:xfrm>
            <a:off x="4812161" y="-2655"/>
            <a:ext cx="3606643" cy="3358597"/>
          </a:xfrm>
          <a:prstGeom prst="rect">
            <a:avLst/>
          </a:prstGeom>
          <a:noFill/>
          <a:extLst>
            <a:ext uri="{909E8E84-426E-40DD-AFC4-6F175D3DCCD1}">
              <a14:hiddenFill xmlns:a14="http://schemas.microsoft.com/office/drawing/2010/main">
                <a:solidFill>
                  <a:srgbClr val="FFFFFF"/>
                </a:solidFill>
              </a14:hiddenFill>
            </a:ext>
          </a:extLst>
        </p:spPr>
      </p:pic>
      <p:sp>
        <p:nvSpPr>
          <p:cNvPr id="4117" name="Rectangle 4116">
            <a:extLst>
              <a:ext uri="{FF2B5EF4-FFF2-40B4-BE49-F238E27FC236}">
                <a16:creationId xmlns:a16="http://schemas.microsoft.com/office/drawing/2014/main" id="{423EB151-0968-4CB5-8865-E0E21AABA6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76279" y="0"/>
            <a:ext cx="3610035" cy="3355942"/>
          </a:xfrm>
          <a:prstGeom prst="rect">
            <a:avLst/>
          </a:prstGeom>
          <a:solidFill>
            <a:srgbClr val="FBA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Time Series Forecasting Archives - Analytics Vidhya">
            <a:extLst>
              <a:ext uri="{FF2B5EF4-FFF2-40B4-BE49-F238E27FC236}">
                <a16:creationId xmlns:a16="http://schemas.microsoft.com/office/drawing/2014/main" id="{2749F466-6D52-03EE-52A3-BB3FD446786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425" r="-2" b="8737"/>
          <a:stretch/>
        </p:blipFill>
        <p:spPr bwMode="auto">
          <a:xfrm>
            <a:off x="4812161" y="3504904"/>
            <a:ext cx="7374154" cy="335309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Natural Gas Liquid Market Research Report by Product, Application, Region -  Global Forecast to 2027 - Cumulative Impact of COVID-19">
            <a:extLst>
              <a:ext uri="{FF2B5EF4-FFF2-40B4-BE49-F238E27FC236}">
                <a16:creationId xmlns:a16="http://schemas.microsoft.com/office/drawing/2014/main" id="{32DBB0AC-4E8E-B223-5F0C-3EFCB4890D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371" r="16482" b="-2"/>
          <a:stretch/>
        </p:blipFill>
        <p:spPr bwMode="auto">
          <a:xfrm>
            <a:off x="8867155" y="1"/>
            <a:ext cx="2839514" cy="33167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0D5295-4BC6-5C7F-D4B0-F709F8846F65}"/>
              </a:ext>
            </a:extLst>
          </p:cNvPr>
          <p:cNvSpPr txBox="1"/>
          <p:nvPr/>
        </p:nvSpPr>
        <p:spPr>
          <a:xfrm>
            <a:off x="517710" y="1109365"/>
            <a:ext cx="3001667" cy="1015663"/>
          </a:xfrm>
          <a:prstGeom prst="rect">
            <a:avLst/>
          </a:prstGeom>
          <a:noFill/>
        </p:spPr>
        <p:txBody>
          <a:bodyPr wrap="square">
            <a:spAutoFit/>
          </a:bodyPr>
          <a:lstStyle/>
          <a:p>
            <a:r>
              <a:rPr lang="es-MX" sz="2000" b="1" i="0" u="none" strike="noStrike" dirty="0">
                <a:solidFill>
                  <a:srgbClr val="FFFFFF"/>
                </a:solidFill>
                <a:effectLst/>
              </a:rPr>
              <a:t>Se hiz</a:t>
            </a:r>
            <a:r>
              <a:rPr lang="es-MX" sz="2000" b="1" dirty="0">
                <a:solidFill>
                  <a:srgbClr val="FFFFFF"/>
                </a:solidFill>
              </a:rPr>
              <a:t>o uso de las series de tiempo como herramienta de pronóstico </a:t>
            </a:r>
            <a:endParaRPr lang="es-MX" sz="2000" b="1" dirty="0"/>
          </a:p>
        </p:txBody>
      </p:sp>
    </p:spTree>
    <p:extLst>
      <p:ext uri="{BB962C8B-B14F-4D97-AF65-F5344CB8AC3E}">
        <p14:creationId xmlns:p14="http://schemas.microsoft.com/office/powerpoint/2010/main" val="385590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0EFC98-9007-C629-2A4C-BB84B9591577}"/>
              </a:ext>
            </a:extLst>
          </p:cNvPr>
          <p:cNvSpPr txBox="1"/>
          <p:nvPr/>
        </p:nvSpPr>
        <p:spPr>
          <a:xfrm>
            <a:off x="758282" y="730825"/>
            <a:ext cx="10675436" cy="2421176"/>
          </a:xfrm>
          <a:prstGeom prst="rect">
            <a:avLst/>
          </a:prstGeom>
          <a:noFill/>
        </p:spPr>
        <p:txBody>
          <a:bodyPr wrap="square">
            <a:spAutoFit/>
          </a:bodyPr>
          <a:lstStyle/>
          <a:p>
            <a:pPr rtl="0">
              <a:spcBef>
                <a:spcPts val="0"/>
              </a:spcBef>
              <a:spcAft>
                <a:spcPts val="800"/>
              </a:spcAft>
            </a:pPr>
            <a:r>
              <a:rPr lang="es-MX" sz="2400" b="1" i="0" u="none" strike="noStrike" dirty="0">
                <a:solidFill>
                  <a:srgbClr val="000000"/>
                </a:solidFill>
                <a:effectLst/>
                <a:latin typeface="Calibri" panose="020F0502020204030204" pitchFamily="34" charset="0"/>
              </a:rPr>
              <a:t>La base de las series de tiempo son el Proceso autorregresivo (AR) y el Proceso de Media Móvil (MA) </a:t>
            </a:r>
            <a:endParaRPr lang="es-MX" b="0" dirty="0">
              <a:effectLst/>
            </a:endParaRPr>
          </a:p>
          <a:p>
            <a:pPr rtl="0">
              <a:spcBef>
                <a:spcPts val="0"/>
              </a:spcBef>
              <a:spcAft>
                <a:spcPts val="800"/>
              </a:spcAft>
            </a:pPr>
            <a:r>
              <a:rPr lang="es-MX" sz="1800" b="0" i="0" u="none" strike="noStrike" dirty="0">
                <a:solidFill>
                  <a:srgbClr val="000000"/>
                </a:solidFill>
                <a:effectLst/>
                <a:latin typeface="Calibri" panose="020F0502020204030204" pitchFamily="34" charset="0"/>
              </a:rPr>
              <a:t>Los modelos AR y MA basan sus cálculos y parámetros en las relaciones qué existen entre los valores pasados de la variable estudiada y el valor al tiempo t así como un error aleatorio de cálculo asociado a pronóstico de cada modelo</a:t>
            </a:r>
            <a:endParaRPr lang="es-MX" b="0" dirty="0">
              <a:effectLst/>
            </a:endParaRPr>
          </a:p>
          <a:p>
            <a:br>
              <a:rPr lang="es-MX" dirty="0"/>
            </a:br>
            <a:endParaRPr lang="es-MX" dirty="0"/>
          </a:p>
        </p:txBody>
      </p:sp>
      <p:sp>
        <p:nvSpPr>
          <p:cNvPr id="6" name="TextBox 5">
            <a:extLst>
              <a:ext uri="{FF2B5EF4-FFF2-40B4-BE49-F238E27FC236}">
                <a16:creationId xmlns:a16="http://schemas.microsoft.com/office/drawing/2014/main" id="{E7650208-3272-8043-70AE-E5D55043DC48}"/>
              </a:ext>
            </a:extLst>
          </p:cNvPr>
          <p:cNvSpPr txBox="1"/>
          <p:nvPr/>
        </p:nvSpPr>
        <p:spPr>
          <a:xfrm>
            <a:off x="758282" y="2425316"/>
            <a:ext cx="10666073" cy="646331"/>
          </a:xfrm>
          <a:prstGeom prst="rect">
            <a:avLst/>
          </a:prstGeom>
          <a:noFill/>
        </p:spPr>
        <p:txBody>
          <a:bodyPr wrap="square">
            <a:spAutoFit/>
          </a:bodyPr>
          <a:lstStyle/>
          <a:p>
            <a:r>
              <a:rPr lang="es-MX" sz="1800" b="0" i="0" u="none" strike="noStrike" dirty="0">
                <a:solidFill>
                  <a:srgbClr val="000000"/>
                </a:solidFill>
                <a:effectLst/>
                <a:latin typeface="Calibri" panose="020F0502020204030204" pitchFamily="34" charset="0"/>
              </a:rPr>
              <a:t>Se puede asumir qué cada valor </a:t>
            </a:r>
            <a:r>
              <a:rPr lang="es-MX" sz="1800" b="0" i="0" u="none" strike="noStrike" dirty="0" err="1">
                <a:solidFill>
                  <a:srgbClr val="000000"/>
                </a:solidFill>
                <a:effectLst/>
                <a:latin typeface="Calibri" panose="020F0502020204030204" pitchFamily="34" charset="0"/>
              </a:rPr>
              <a:t>S</a:t>
            </a:r>
            <a:r>
              <a:rPr lang="es-MX" sz="1800" b="0" i="0" u="none" strike="noStrike" baseline="-25000" dirty="0" err="1">
                <a:solidFill>
                  <a:srgbClr val="000000"/>
                </a:solidFill>
                <a:effectLst/>
                <a:latin typeface="Calibri" panose="020F0502020204030204" pitchFamily="34" charset="0"/>
              </a:rPr>
              <a:t>t</a:t>
            </a:r>
            <a:r>
              <a:rPr lang="es-MX" sz="1800" b="0" i="0" u="none" strike="noStrike" baseline="-25000" dirty="0">
                <a:solidFill>
                  <a:srgbClr val="000000"/>
                </a:solidFill>
                <a:effectLst/>
                <a:latin typeface="Calibri" panose="020F0502020204030204" pitchFamily="34" charset="0"/>
              </a:rPr>
              <a:t>-k</a:t>
            </a:r>
            <a:r>
              <a:rPr lang="es-MX" sz="1800" b="0" i="0" u="none" strike="noStrike" dirty="0">
                <a:solidFill>
                  <a:srgbClr val="000000"/>
                </a:solidFill>
                <a:effectLst/>
                <a:latin typeface="Calibri" panose="020F0502020204030204" pitchFamily="34" charset="0"/>
              </a:rPr>
              <a:t> tendrá un efecto directo en el siguiente valor y por lo tanto un efecto “indirecto” en el valor </a:t>
            </a:r>
            <a:r>
              <a:rPr lang="es-MX" sz="1800" b="0" i="0" u="none" strike="noStrike" dirty="0" err="1">
                <a:solidFill>
                  <a:srgbClr val="000000"/>
                </a:solidFill>
                <a:effectLst/>
                <a:latin typeface="Calibri" panose="020F0502020204030204" pitchFamily="34" charset="0"/>
              </a:rPr>
              <a:t>S</a:t>
            </a:r>
            <a:r>
              <a:rPr lang="es-MX" sz="1800" b="0" i="0" u="none" strike="noStrike" baseline="-25000" dirty="0" err="1">
                <a:solidFill>
                  <a:srgbClr val="000000"/>
                </a:solidFill>
                <a:effectLst/>
                <a:latin typeface="Calibri" panose="020F0502020204030204" pitchFamily="34" charset="0"/>
              </a:rPr>
              <a:t>t</a:t>
            </a:r>
            <a:r>
              <a:rPr lang="es-MX" sz="1800" b="0" i="0" u="none" strike="noStrike" dirty="0">
                <a:solidFill>
                  <a:srgbClr val="000000"/>
                </a:solidFill>
                <a:effectLst/>
                <a:latin typeface="Calibri" panose="020F0502020204030204" pitchFamily="34" charset="0"/>
              </a:rPr>
              <a:t> de la siguiente manera:</a:t>
            </a:r>
            <a:endParaRPr lang="es-MX" dirty="0"/>
          </a:p>
        </p:txBody>
      </p:sp>
      <p:pic>
        <p:nvPicPr>
          <p:cNvPr id="3074" name="Picture 2" descr="Forecasting with ARIMA Using Python | by Joseph Magiya | Level Up Coding">
            <a:extLst>
              <a:ext uri="{FF2B5EF4-FFF2-40B4-BE49-F238E27FC236}">
                <a16:creationId xmlns:a16="http://schemas.microsoft.com/office/drawing/2014/main" id="{F90CB711-C6B6-CA34-1EC3-07CDC1B0BD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329" y="3192544"/>
            <a:ext cx="4703583" cy="293180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47B089E-4202-5465-6D9B-8AF90C3C97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0748" y="2959050"/>
            <a:ext cx="5156924" cy="2677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5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randombar(horizontal)">
                                      <p:cBhvr>
                                        <p:cTn id="25" dur="1000"/>
                                        <p:tgtEl>
                                          <p:spTgt spid="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3074"/>
                                        </p:tgtEl>
                                        <p:attrNameLst>
                                          <p:attrName>style.visibility</p:attrName>
                                        </p:attrNameLst>
                                      </p:cBhvr>
                                      <p:to>
                                        <p:strVal val="visible"/>
                                      </p:to>
                                    </p:set>
                                    <p:animEffect transition="in" filter="wipe(down)">
                                      <p:cBhvr>
                                        <p:cTn id="30" dur="580">
                                          <p:stCondLst>
                                            <p:cond delay="0"/>
                                          </p:stCondLst>
                                        </p:cTn>
                                        <p:tgtEl>
                                          <p:spTgt spid="3074"/>
                                        </p:tgtEl>
                                      </p:cBhvr>
                                    </p:animEffect>
                                    <p:anim calcmode="lin" valueType="num">
                                      <p:cBhvr>
                                        <p:cTn id="31"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36" dur="26">
                                          <p:stCondLst>
                                            <p:cond delay="650"/>
                                          </p:stCondLst>
                                        </p:cTn>
                                        <p:tgtEl>
                                          <p:spTgt spid="3074"/>
                                        </p:tgtEl>
                                      </p:cBhvr>
                                      <p:to x="100000" y="60000"/>
                                    </p:animScale>
                                    <p:animScale>
                                      <p:cBhvr>
                                        <p:cTn id="37" dur="166" decel="50000">
                                          <p:stCondLst>
                                            <p:cond delay="676"/>
                                          </p:stCondLst>
                                        </p:cTn>
                                        <p:tgtEl>
                                          <p:spTgt spid="3074"/>
                                        </p:tgtEl>
                                      </p:cBhvr>
                                      <p:to x="100000" y="100000"/>
                                    </p:animScale>
                                    <p:animScale>
                                      <p:cBhvr>
                                        <p:cTn id="38" dur="26">
                                          <p:stCondLst>
                                            <p:cond delay="1312"/>
                                          </p:stCondLst>
                                        </p:cTn>
                                        <p:tgtEl>
                                          <p:spTgt spid="3074"/>
                                        </p:tgtEl>
                                      </p:cBhvr>
                                      <p:to x="100000" y="80000"/>
                                    </p:animScale>
                                    <p:animScale>
                                      <p:cBhvr>
                                        <p:cTn id="39" dur="166" decel="50000">
                                          <p:stCondLst>
                                            <p:cond delay="1338"/>
                                          </p:stCondLst>
                                        </p:cTn>
                                        <p:tgtEl>
                                          <p:spTgt spid="3074"/>
                                        </p:tgtEl>
                                      </p:cBhvr>
                                      <p:to x="100000" y="100000"/>
                                    </p:animScale>
                                    <p:animScale>
                                      <p:cBhvr>
                                        <p:cTn id="40" dur="26">
                                          <p:stCondLst>
                                            <p:cond delay="1642"/>
                                          </p:stCondLst>
                                        </p:cTn>
                                        <p:tgtEl>
                                          <p:spTgt spid="3074"/>
                                        </p:tgtEl>
                                      </p:cBhvr>
                                      <p:to x="100000" y="90000"/>
                                    </p:animScale>
                                    <p:animScale>
                                      <p:cBhvr>
                                        <p:cTn id="41" dur="166" decel="50000">
                                          <p:stCondLst>
                                            <p:cond delay="1668"/>
                                          </p:stCondLst>
                                        </p:cTn>
                                        <p:tgtEl>
                                          <p:spTgt spid="3074"/>
                                        </p:tgtEl>
                                      </p:cBhvr>
                                      <p:to x="100000" y="100000"/>
                                    </p:animScale>
                                    <p:animScale>
                                      <p:cBhvr>
                                        <p:cTn id="42" dur="26">
                                          <p:stCondLst>
                                            <p:cond delay="1808"/>
                                          </p:stCondLst>
                                        </p:cTn>
                                        <p:tgtEl>
                                          <p:spTgt spid="3074"/>
                                        </p:tgtEl>
                                      </p:cBhvr>
                                      <p:to x="100000" y="95000"/>
                                    </p:animScale>
                                    <p:animScale>
                                      <p:cBhvr>
                                        <p:cTn id="43" dur="166" decel="50000">
                                          <p:stCondLst>
                                            <p:cond delay="1834"/>
                                          </p:stCondLst>
                                        </p:cTn>
                                        <p:tgtEl>
                                          <p:spTgt spid="3074"/>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6">
                                            <p:txEl>
                                              <p:pRg st="0" end="0"/>
                                            </p:txEl>
                                          </p:spTgt>
                                        </p:tgtEl>
                                        <p:attrNameLst>
                                          <p:attrName>style.visibility</p:attrName>
                                        </p:attrNameLst>
                                      </p:cBhvr>
                                      <p:to>
                                        <p:strVal val="visible"/>
                                      </p:to>
                                    </p:set>
                                    <p:animEffect transition="in" filter="randombar(horizontal)">
                                      <p:cBhvr>
                                        <p:cTn id="48" dur="1000"/>
                                        <p:tgtEl>
                                          <p:spTgt spid="6">
                                            <p:txEl>
                                              <p:pRg st="0" end="0"/>
                                            </p:txEl>
                                          </p:spTgt>
                                        </p:tgtEl>
                                      </p:cBhvr>
                                    </p:animEffect>
                                  </p:childTnLst>
                                </p:cTn>
                              </p:par>
                              <p:par>
                                <p:cTn id="49" presetID="26" presetClass="entr" presetSubtype="0" fill="hold" nodeType="withEffect">
                                  <p:stCondLst>
                                    <p:cond delay="0"/>
                                  </p:stCondLst>
                                  <p:childTnLst>
                                    <p:set>
                                      <p:cBhvr>
                                        <p:cTn id="50" dur="1" fill="hold">
                                          <p:stCondLst>
                                            <p:cond delay="0"/>
                                          </p:stCondLst>
                                        </p:cTn>
                                        <p:tgtEl>
                                          <p:spTgt spid="5124"/>
                                        </p:tgtEl>
                                        <p:attrNameLst>
                                          <p:attrName>style.visibility</p:attrName>
                                        </p:attrNameLst>
                                      </p:cBhvr>
                                      <p:to>
                                        <p:strVal val="visible"/>
                                      </p:to>
                                    </p:set>
                                    <p:animEffect transition="in" filter="wipe(down)">
                                      <p:cBhvr>
                                        <p:cTn id="51" dur="580">
                                          <p:stCondLst>
                                            <p:cond delay="0"/>
                                          </p:stCondLst>
                                        </p:cTn>
                                        <p:tgtEl>
                                          <p:spTgt spid="5124"/>
                                        </p:tgtEl>
                                      </p:cBhvr>
                                    </p:animEffect>
                                    <p:anim calcmode="lin" valueType="num">
                                      <p:cBhvr>
                                        <p:cTn id="52" dur="1822" tmFilter="0,0; 0.14,0.36; 0.43,0.73; 0.71,0.91; 1.0,1.0">
                                          <p:stCondLst>
                                            <p:cond delay="0"/>
                                          </p:stCondLst>
                                        </p:cTn>
                                        <p:tgtEl>
                                          <p:spTgt spid="5124"/>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5124"/>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5124"/>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5124"/>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5124"/>
                                        </p:tgtEl>
                                        <p:attrNameLst>
                                          <p:attrName>ppt_y</p:attrName>
                                        </p:attrNameLst>
                                      </p:cBhvr>
                                      <p:tavLst>
                                        <p:tav tm="0" fmla="#ppt_y-sin(pi*$)/81">
                                          <p:val>
                                            <p:fltVal val="0"/>
                                          </p:val>
                                        </p:tav>
                                        <p:tav tm="100000">
                                          <p:val>
                                            <p:fltVal val="1"/>
                                          </p:val>
                                        </p:tav>
                                      </p:tavLst>
                                    </p:anim>
                                    <p:animScale>
                                      <p:cBhvr>
                                        <p:cTn id="57" dur="26">
                                          <p:stCondLst>
                                            <p:cond delay="650"/>
                                          </p:stCondLst>
                                        </p:cTn>
                                        <p:tgtEl>
                                          <p:spTgt spid="5124"/>
                                        </p:tgtEl>
                                      </p:cBhvr>
                                      <p:to x="100000" y="60000"/>
                                    </p:animScale>
                                    <p:animScale>
                                      <p:cBhvr>
                                        <p:cTn id="58" dur="166" decel="50000">
                                          <p:stCondLst>
                                            <p:cond delay="676"/>
                                          </p:stCondLst>
                                        </p:cTn>
                                        <p:tgtEl>
                                          <p:spTgt spid="5124"/>
                                        </p:tgtEl>
                                      </p:cBhvr>
                                      <p:to x="100000" y="100000"/>
                                    </p:animScale>
                                    <p:animScale>
                                      <p:cBhvr>
                                        <p:cTn id="59" dur="26">
                                          <p:stCondLst>
                                            <p:cond delay="1312"/>
                                          </p:stCondLst>
                                        </p:cTn>
                                        <p:tgtEl>
                                          <p:spTgt spid="5124"/>
                                        </p:tgtEl>
                                      </p:cBhvr>
                                      <p:to x="100000" y="80000"/>
                                    </p:animScale>
                                    <p:animScale>
                                      <p:cBhvr>
                                        <p:cTn id="60" dur="166" decel="50000">
                                          <p:stCondLst>
                                            <p:cond delay="1338"/>
                                          </p:stCondLst>
                                        </p:cTn>
                                        <p:tgtEl>
                                          <p:spTgt spid="5124"/>
                                        </p:tgtEl>
                                      </p:cBhvr>
                                      <p:to x="100000" y="100000"/>
                                    </p:animScale>
                                    <p:animScale>
                                      <p:cBhvr>
                                        <p:cTn id="61" dur="26">
                                          <p:stCondLst>
                                            <p:cond delay="1642"/>
                                          </p:stCondLst>
                                        </p:cTn>
                                        <p:tgtEl>
                                          <p:spTgt spid="5124"/>
                                        </p:tgtEl>
                                      </p:cBhvr>
                                      <p:to x="100000" y="90000"/>
                                    </p:animScale>
                                    <p:animScale>
                                      <p:cBhvr>
                                        <p:cTn id="62" dur="166" decel="50000">
                                          <p:stCondLst>
                                            <p:cond delay="1668"/>
                                          </p:stCondLst>
                                        </p:cTn>
                                        <p:tgtEl>
                                          <p:spTgt spid="5124"/>
                                        </p:tgtEl>
                                      </p:cBhvr>
                                      <p:to x="100000" y="100000"/>
                                    </p:animScale>
                                    <p:animScale>
                                      <p:cBhvr>
                                        <p:cTn id="63" dur="26">
                                          <p:stCondLst>
                                            <p:cond delay="1808"/>
                                          </p:stCondLst>
                                        </p:cTn>
                                        <p:tgtEl>
                                          <p:spTgt spid="5124"/>
                                        </p:tgtEl>
                                      </p:cBhvr>
                                      <p:to x="100000" y="95000"/>
                                    </p:animScale>
                                    <p:animScale>
                                      <p:cBhvr>
                                        <p:cTn id="64" dur="166" decel="50000">
                                          <p:stCondLst>
                                            <p:cond delay="1834"/>
                                          </p:stCondLst>
                                        </p:cTn>
                                        <p:tgtEl>
                                          <p:spTgt spid="512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ime Series Forecasting with Autoregressive Processes | by Marco Peixeiro |  Towards Data Science">
            <a:extLst>
              <a:ext uri="{FF2B5EF4-FFF2-40B4-BE49-F238E27FC236}">
                <a16:creationId xmlns:a16="http://schemas.microsoft.com/office/drawing/2014/main" id="{FB52E6E6-001D-4319-A7BA-AD8346F94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284" y="1261185"/>
            <a:ext cx="5406189" cy="7068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D525E88-D3A8-87B7-87BA-E52FF28B808C}"/>
              </a:ext>
            </a:extLst>
          </p:cNvPr>
          <p:cNvSpPr txBox="1"/>
          <p:nvPr/>
        </p:nvSpPr>
        <p:spPr>
          <a:xfrm>
            <a:off x="617621" y="814416"/>
            <a:ext cx="1315452" cy="446769"/>
          </a:xfrm>
          <a:prstGeom prst="rect">
            <a:avLst/>
          </a:prstGeom>
        </p:spPr>
        <p:txBody>
          <a:bodyPr vert="horz" lIns="0" tIns="45720" rIns="0" bIns="45720" rtlCol="0" anchor="t">
            <a:normAutofit/>
          </a:bodyPr>
          <a:lstStyle/>
          <a:p>
            <a:pPr defTabSz="914400">
              <a:lnSpc>
                <a:spcPct val="90000"/>
              </a:lnSpc>
              <a:spcAft>
                <a:spcPts val="600"/>
              </a:spcAft>
              <a:buClr>
                <a:schemeClr val="accent1"/>
              </a:buClr>
              <a:buFont typeface="Calibri" panose="020F0502020204030204" pitchFamily="34" charset="0"/>
            </a:pPr>
            <a:r>
              <a:rPr lang="en-US" sz="2400" b="1" i="0" u="none" strike="noStrike" dirty="0">
                <a:solidFill>
                  <a:srgbClr val="0070C0"/>
                </a:solidFill>
                <a:effectLst/>
              </a:rPr>
              <a:t>AR Model</a:t>
            </a:r>
            <a:endParaRPr lang="en-US" sz="2400" b="1" dirty="0">
              <a:solidFill>
                <a:srgbClr val="0070C0"/>
              </a:solidFill>
            </a:endParaRPr>
          </a:p>
        </p:txBody>
      </p:sp>
      <p:pic>
        <p:nvPicPr>
          <p:cNvPr id="2052" name="Picture 4" descr="The moving average process | Hands-On Time Series Analysis with R">
            <a:extLst>
              <a:ext uri="{FF2B5EF4-FFF2-40B4-BE49-F238E27FC236}">
                <a16:creationId xmlns:a16="http://schemas.microsoft.com/office/drawing/2014/main" id="{AE710D72-9F4F-5528-D65A-9909F376FA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284" y="2091410"/>
            <a:ext cx="4879267" cy="10102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A0E8275-EF35-9520-9F51-C92F33AE292C}"/>
              </a:ext>
            </a:extLst>
          </p:cNvPr>
          <p:cNvSpPr txBox="1"/>
          <p:nvPr/>
        </p:nvSpPr>
        <p:spPr>
          <a:xfrm>
            <a:off x="617620" y="1868026"/>
            <a:ext cx="1807821" cy="623650"/>
          </a:xfrm>
          <a:prstGeom prst="rect">
            <a:avLst/>
          </a:prstGeom>
        </p:spPr>
        <p:txBody>
          <a:bodyPr vert="horz" lIns="0" tIns="45720" rIns="0" bIns="45720" rtlCol="0" anchor="t">
            <a:noAutofit/>
          </a:bodyPr>
          <a:lstStyle/>
          <a:p>
            <a:pPr defTabSz="914400">
              <a:lnSpc>
                <a:spcPct val="90000"/>
              </a:lnSpc>
              <a:spcAft>
                <a:spcPts val="600"/>
              </a:spcAft>
              <a:buClr>
                <a:schemeClr val="accent1"/>
              </a:buClr>
              <a:buFont typeface="Calibri" panose="020F0502020204030204" pitchFamily="34" charset="0"/>
            </a:pPr>
            <a:r>
              <a:rPr lang="en-US" sz="2400" b="1" i="0" u="none" strike="noStrike" dirty="0">
                <a:solidFill>
                  <a:srgbClr val="0070C0"/>
                </a:solidFill>
                <a:effectLst/>
              </a:rPr>
              <a:t>MA Model</a:t>
            </a:r>
            <a:endParaRPr lang="en-US" sz="2400" b="1" dirty="0">
              <a:solidFill>
                <a:srgbClr val="0070C0"/>
              </a:solidFill>
            </a:endParaRPr>
          </a:p>
        </p:txBody>
      </p:sp>
      <p:pic>
        <p:nvPicPr>
          <p:cNvPr id="2054" name="Picture 6" descr="The ARMA model | Hands-On Time Series Analysis with R">
            <a:extLst>
              <a:ext uri="{FF2B5EF4-FFF2-40B4-BE49-F238E27FC236}">
                <a16:creationId xmlns:a16="http://schemas.microsoft.com/office/drawing/2014/main" id="{3B70D1AA-1A24-F52E-22A9-E1DD9BF132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284" y="3277717"/>
            <a:ext cx="5171853" cy="11420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CC414A0-40F2-7B0A-B825-11F276C971E3}"/>
              </a:ext>
            </a:extLst>
          </p:cNvPr>
          <p:cNvSpPr txBox="1"/>
          <p:nvPr/>
        </p:nvSpPr>
        <p:spPr>
          <a:xfrm>
            <a:off x="489284" y="2913267"/>
            <a:ext cx="2733329" cy="623650"/>
          </a:xfrm>
          <a:prstGeom prst="rect">
            <a:avLst/>
          </a:prstGeom>
        </p:spPr>
        <p:txBody>
          <a:bodyPr vert="horz" lIns="0" tIns="45720" rIns="0" bIns="45720" rtlCol="0" anchor="t">
            <a:noAutofit/>
          </a:bodyPr>
          <a:lstStyle/>
          <a:p>
            <a:pPr defTabSz="914400">
              <a:lnSpc>
                <a:spcPct val="90000"/>
              </a:lnSpc>
              <a:spcAft>
                <a:spcPts val="600"/>
              </a:spcAft>
              <a:buClr>
                <a:schemeClr val="accent1"/>
              </a:buClr>
              <a:buFont typeface="Calibri" panose="020F0502020204030204" pitchFamily="34" charset="0"/>
            </a:pPr>
            <a:r>
              <a:rPr lang="en-US" sz="2400" b="1" i="0" u="none" strike="noStrike" dirty="0">
                <a:solidFill>
                  <a:srgbClr val="0070C0"/>
                </a:solidFill>
                <a:effectLst/>
              </a:rPr>
              <a:t>ARMA Model</a:t>
            </a:r>
            <a:endParaRPr lang="en-US" sz="2400" b="1" dirty="0">
              <a:solidFill>
                <a:srgbClr val="0070C0"/>
              </a:solidFill>
            </a:endParaRPr>
          </a:p>
        </p:txBody>
      </p:sp>
      <p:sp>
        <p:nvSpPr>
          <p:cNvPr id="10" name="TextBox 9">
            <a:extLst>
              <a:ext uri="{FF2B5EF4-FFF2-40B4-BE49-F238E27FC236}">
                <a16:creationId xmlns:a16="http://schemas.microsoft.com/office/drawing/2014/main" id="{A0C2E9B0-55BE-3079-6F17-725663ADC57E}"/>
              </a:ext>
            </a:extLst>
          </p:cNvPr>
          <p:cNvSpPr txBox="1"/>
          <p:nvPr/>
        </p:nvSpPr>
        <p:spPr>
          <a:xfrm>
            <a:off x="489284" y="291196"/>
            <a:ext cx="11213432" cy="523220"/>
          </a:xfrm>
          <a:prstGeom prst="rect">
            <a:avLst/>
          </a:prstGeom>
          <a:noFill/>
        </p:spPr>
        <p:txBody>
          <a:bodyPr wrap="square">
            <a:spAutoFit/>
          </a:bodyPr>
          <a:lstStyle/>
          <a:p>
            <a:pPr rtl="0">
              <a:spcBef>
                <a:spcPts val="0"/>
              </a:spcBef>
              <a:spcAft>
                <a:spcPts val="800"/>
              </a:spcAft>
            </a:pPr>
            <a:r>
              <a:rPr lang="en-US" sz="2800" b="1" dirty="0" err="1">
                <a:solidFill>
                  <a:srgbClr val="000000"/>
                </a:solidFill>
                <a:latin typeface="Calibri" panose="020F0502020204030204" pitchFamily="34" charset="0"/>
              </a:rPr>
              <a:t>Algunos</a:t>
            </a:r>
            <a:r>
              <a:rPr lang="en-US" sz="2800" b="1" dirty="0">
                <a:solidFill>
                  <a:srgbClr val="000000"/>
                </a:solidFill>
                <a:latin typeface="Calibri" panose="020F0502020204030204" pitchFamily="34" charset="0"/>
              </a:rPr>
              <a:t> </a:t>
            </a:r>
            <a:r>
              <a:rPr lang="es-MX" sz="2800" b="1" dirty="0">
                <a:solidFill>
                  <a:srgbClr val="000000"/>
                </a:solidFill>
                <a:latin typeface="Calibri" panose="020F0502020204030204" pitchFamily="34" charset="0"/>
              </a:rPr>
              <a:t>modelos de series de tiempo que suelen usarse para pronóstico </a:t>
            </a:r>
            <a:endParaRPr lang="es-MX" sz="2800" b="0" dirty="0">
              <a:effectLst/>
            </a:endParaRPr>
          </a:p>
        </p:txBody>
      </p:sp>
      <p:pic>
        <p:nvPicPr>
          <p:cNvPr id="2056" name="Picture 8" descr="ARIMA Model - Complete Guide to Time Series Forecasting in Python | ML+">
            <a:extLst>
              <a:ext uri="{FF2B5EF4-FFF2-40B4-BE49-F238E27FC236}">
                <a16:creationId xmlns:a16="http://schemas.microsoft.com/office/drawing/2014/main" id="{FDDCD728-DB73-E89B-1140-11A3EFDD45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06" t="11154" r="1981" b="3994"/>
          <a:stretch/>
        </p:blipFill>
        <p:spPr bwMode="auto">
          <a:xfrm>
            <a:off x="489284" y="4890009"/>
            <a:ext cx="4731065" cy="11420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0C749EA-667A-C7D8-A6B9-10D2E00A3286}"/>
              </a:ext>
            </a:extLst>
          </p:cNvPr>
          <p:cNvSpPr txBox="1"/>
          <p:nvPr/>
        </p:nvSpPr>
        <p:spPr>
          <a:xfrm>
            <a:off x="489284" y="4451478"/>
            <a:ext cx="2733329" cy="623650"/>
          </a:xfrm>
          <a:prstGeom prst="rect">
            <a:avLst/>
          </a:prstGeom>
        </p:spPr>
        <p:txBody>
          <a:bodyPr vert="horz" lIns="0" tIns="45720" rIns="0" bIns="45720" rtlCol="0" anchor="t">
            <a:noAutofit/>
          </a:bodyPr>
          <a:lstStyle/>
          <a:p>
            <a:pPr defTabSz="914400">
              <a:lnSpc>
                <a:spcPct val="90000"/>
              </a:lnSpc>
              <a:spcAft>
                <a:spcPts val="600"/>
              </a:spcAft>
              <a:buClr>
                <a:schemeClr val="accent1"/>
              </a:buClr>
              <a:buFont typeface="Calibri" panose="020F0502020204030204" pitchFamily="34" charset="0"/>
            </a:pPr>
            <a:r>
              <a:rPr lang="en-US" sz="2400" b="1" i="0" u="none" strike="noStrike" dirty="0">
                <a:solidFill>
                  <a:srgbClr val="0070C0"/>
                </a:solidFill>
                <a:effectLst/>
              </a:rPr>
              <a:t>ARIMA Model</a:t>
            </a:r>
            <a:endParaRPr lang="en-US" sz="2400" b="1" dirty="0">
              <a:solidFill>
                <a:srgbClr val="0070C0"/>
              </a:solidFill>
            </a:endParaRPr>
          </a:p>
        </p:txBody>
      </p:sp>
      <p:pic>
        <p:nvPicPr>
          <p:cNvPr id="2058" name="Picture 10" descr="Different types of Time-series Forecasting Models - Data Analytics">
            <a:extLst>
              <a:ext uri="{FF2B5EF4-FFF2-40B4-BE49-F238E27FC236}">
                <a16:creationId xmlns:a16="http://schemas.microsoft.com/office/drawing/2014/main" id="{ED11F135-FC87-A801-742F-7240DED3C2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5644" y="1151467"/>
            <a:ext cx="3296356" cy="229552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ntroduction to Time Series Forecasting - BLOCKGENI">
            <a:extLst>
              <a:ext uri="{FF2B5EF4-FFF2-40B4-BE49-F238E27FC236}">
                <a16:creationId xmlns:a16="http://schemas.microsoft.com/office/drawing/2014/main" id="{6160BB19-1E71-D29C-8F01-113387F07D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3446992"/>
            <a:ext cx="6096000" cy="292608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ntroduction to Time Series Forecasting | by Bhanuka Dissanayake | Towards  Data Science">
            <a:extLst>
              <a:ext uri="{FF2B5EF4-FFF2-40B4-BE49-F238E27FC236}">
                <a16:creationId xmlns:a16="http://schemas.microsoft.com/office/drawing/2014/main" id="{B75FFC2B-724A-A5F5-7FA0-518CA1815A7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3406"/>
          <a:stretch/>
        </p:blipFill>
        <p:spPr bwMode="auto">
          <a:xfrm>
            <a:off x="6090964" y="1255920"/>
            <a:ext cx="2804680" cy="2143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21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62"/>
                                        </p:tgtEl>
                                        <p:attrNameLst>
                                          <p:attrName>style.visibility</p:attrName>
                                        </p:attrNameLst>
                                      </p:cBhvr>
                                      <p:to>
                                        <p:strVal val="visible"/>
                                      </p:to>
                                    </p:set>
                                    <p:animEffect transition="in" filter="wipe(down)">
                                      <p:cBhvr>
                                        <p:cTn id="7" dur="500"/>
                                        <p:tgtEl>
                                          <p:spTgt spid="2062"/>
                                        </p:tgtEl>
                                      </p:cBhvr>
                                    </p:animEffect>
                                  </p:childTnLst>
                                </p:cTn>
                              </p:par>
                              <p:par>
                                <p:cTn id="8" presetID="22" presetClass="entr" presetSubtype="4" fill="hold" nodeType="withEffect">
                                  <p:stCondLst>
                                    <p:cond delay="0"/>
                                  </p:stCondLst>
                                  <p:childTnLst>
                                    <p:set>
                                      <p:cBhvr>
                                        <p:cTn id="9" dur="1" fill="hold">
                                          <p:stCondLst>
                                            <p:cond delay="0"/>
                                          </p:stCondLst>
                                        </p:cTn>
                                        <p:tgtEl>
                                          <p:spTgt spid="2058"/>
                                        </p:tgtEl>
                                        <p:attrNameLst>
                                          <p:attrName>style.visibility</p:attrName>
                                        </p:attrNameLst>
                                      </p:cBhvr>
                                      <p:to>
                                        <p:strVal val="visible"/>
                                      </p:to>
                                    </p:set>
                                    <p:animEffect transition="in" filter="wipe(down)">
                                      <p:cBhvr>
                                        <p:cTn id="10" dur="500"/>
                                        <p:tgtEl>
                                          <p:spTgt spid="2058"/>
                                        </p:tgtEl>
                                      </p:cBhvr>
                                    </p:animEffect>
                                  </p:childTnLst>
                                </p:cTn>
                              </p:par>
                              <p:par>
                                <p:cTn id="11" presetID="22" presetClass="entr" presetSubtype="4" fill="hold" nodeType="withEffect">
                                  <p:stCondLst>
                                    <p:cond delay="0"/>
                                  </p:stCondLst>
                                  <p:childTnLst>
                                    <p:set>
                                      <p:cBhvr>
                                        <p:cTn id="12" dur="1" fill="hold">
                                          <p:stCondLst>
                                            <p:cond delay="0"/>
                                          </p:stCondLst>
                                        </p:cTn>
                                        <p:tgtEl>
                                          <p:spTgt spid="2060"/>
                                        </p:tgtEl>
                                        <p:attrNameLst>
                                          <p:attrName>style.visibility</p:attrName>
                                        </p:attrNameLst>
                                      </p:cBhvr>
                                      <p:to>
                                        <p:strVal val="visible"/>
                                      </p:to>
                                    </p:set>
                                    <p:animEffect transition="in" filter="wipe(down)">
                                      <p:cBhvr>
                                        <p:cTn id="13" dur="500"/>
                                        <p:tgtEl>
                                          <p:spTgt spid="2060"/>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2056"/>
                                        </p:tgtEl>
                                        <p:attrNameLst>
                                          <p:attrName>style.visibility</p:attrName>
                                        </p:attrNameLst>
                                      </p:cBhvr>
                                      <p:to>
                                        <p:strVal val="visible"/>
                                      </p:to>
                                    </p:set>
                                    <p:anim calcmode="lin" valueType="num">
                                      <p:cBhvr>
                                        <p:cTn id="18" dur="1000" fill="hold"/>
                                        <p:tgtEl>
                                          <p:spTgt spid="2056"/>
                                        </p:tgtEl>
                                        <p:attrNameLst>
                                          <p:attrName>ppt_w</p:attrName>
                                        </p:attrNameLst>
                                      </p:cBhvr>
                                      <p:tavLst>
                                        <p:tav tm="0">
                                          <p:val>
                                            <p:fltVal val="0"/>
                                          </p:val>
                                        </p:tav>
                                        <p:tav tm="100000">
                                          <p:val>
                                            <p:strVal val="#ppt_w"/>
                                          </p:val>
                                        </p:tav>
                                      </p:tavLst>
                                    </p:anim>
                                    <p:anim calcmode="lin" valueType="num">
                                      <p:cBhvr>
                                        <p:cTn id="19" dur="1000" fill="hold"/>
                                        <p:tgtEl>
                                          <p:spTgt spid="2056"/>
                                        </p:tgtEl>
                                        <p:attrNameLst>
                                          <p:attrName>ppt_h</p:attrName>
                                        </p:attrNameLst>
                                      </p:cBhvr>
                                      <p:tavLst>
                                        <p:tav tm="0">
                                          <p:val>
                                            <p:fltVal val="0"/>
                                          </p:val>
                                        </p:tav>
                                        <p:tav tm="100000">
                                          <p:val>
                                            <p:strVal val="#ppt_h"/>
                                          </p:val>
                                        </p:tav>
                                      </p:tavLst>
                                    </p:anim>
                                    <p:anim calcmode="lin" valueType="num">
                                      <p:cBhvr>
                                        <p:cTn id="20" dur="1000" fill="hold"/>
                                        <p:tgtEl>
                                          <p:spTgt spid="2056"/>
                                        </p:tgtEl>
                                        <p:attrNameLst>
                                          <p:attrName>style.rotation</p:attrName>
                                        </p:attrNameLst>
                                      </p:cBhvr>
                                      <p:tavLst>
                                        <p:tav tm="0">
                                          <p:val>
                                            <p:fltVal val="90"/>
                                          </p:val>
                                        </p:tav>
                                        <p:tav tm="100000">
                                          <p:val>
                                            <p:fltVal val="0"/>
                                          </p:val>
                                        </p:tav>
                                      </p:tavLst>
                                    </p:anim>
                                    <p:animEffect transition="in" filter="fade">
                                      <p:cBhvr>
                                        <p:cTn id="21" dur="1000"/>
                                        <p:tgtEl>
                                          <p:spTgt spid="2056"/>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1000" fill="hold"/>
                                        <p:tgtEl>
                                          <p:spTgt spid="11"/>
                                        </p:tgtEl>
                                        <p:attrNameLst>
                                          <p:attrName>ppt_w</p:attrName>
                                        </p:attrNameLst>
                                      </p:cBhvr>
                                      <p:tavLst>
                                        <p:tav tm="0">
                                          <p:val>
                                            <p:fltVal val="0"/>
                                          </p:val>
                                        </p:tav>
                                        <p:tav tm="100000">
                                          <p:val>
                                            <p:strVal val="#ppt_w"/>
                                          </p:val>
                                        </p:tav>
                                      </p:tavLst>
                                    </p:anim>
                                    <p:anim calcmode="lin" valueType="num">
                                      <p:cBhvr>
                                        <p:cTn id="25" dur="1000" fill="hold"/>
                                        <p:tgtEl>
                                          <p:spTgt spid="11"/>
                                        </p:tgtEl>
                                        <p:attrNameLst>
                                          <p:attrName>ppt_h</p:attrName>
                                        </p:attrNameLst>
                                      </p:cBhvr>
                                      <p:tavLst>
                                        <p:tav tm="0">
                                          <p:val>
                                            <p:fltVal val="0"/>
                                          </p:val>
                                        </p:tav>
                                        <p:tav tm="100000">
                                          <p:val>
                                            <p:strVal val="#ppt_h"/>
                                          </p:val>
                                        </p:tav>
                                      </p:tavLst>
                                    </p:anim>
                                    <p:anim calcmode="lin" valueType="num">
                                      <p:cBhvr>
                                        <p:cTn id="26" dur="1000" fill="hold"/>
                                        <p:tgtEl>
                                          <p:spTgt spid="11"/>
                                        </p:tgtEl>
                                        <p:attrNameLst>
                                          <p:attrName>style.rotation</p:attrName>
                                        </p:attrNameLst>
                                      </p:cBhvr>
                                      <p:tavLst>
                                        <p:tav tm="0">
                                          <p:val>
                                            <p:fltVal val="90"/>
                                          </p:val>
                                        </p:tav>
                                        <p:tav tm="100000">
                                          <p:val>
                                            <p:fltVal val="0"/>
                                          </p:val>
                                        </p:tav>
                                      </p:tavLst>
                                    </p:anim>
                                    <p:animEffect transition="in" filter="fade">
                                      <p:cBhvr>
                                        <p:cTn id="27" dur="1000"/>
                                        <p:tgtEl>
                                          <p:spTgt spid="11"/>
                                        </p:tgtEl>
                                      </p:cBhvr>
                                    </p:animEffect>
                                  </p:childTnLst>
                                </p:cTn>
                              </p:par>
                              <p:par>
                                <p:cTn id="28" presetID="31" presetClass="entr" presetSubtype="0" fill="hold" nodeType="withEffect">
                                  <p:stCondLst>
                                    <p:cond delay="0"/>
                                  </p:stCondLst>
                                  <p:childTnLst>
                                    <p:set>
                                      <p:cBhvr>
                                        <p:cTn id="29" dur="1" fill="hold">
                                          <p:stCondLst>
                                            <p:cond delay="0"/>
                                          </p:stCondLst>
                                        </p:cTn>
                                        <p:tgtEl>
                                          <p:spTgt spid="2054"/>
                                        </p:tgtEl>
                                        <p:attrNameLst>
                                          <p:attrName>style.visibility</p:attrName>
                                        </p:attrNameLst>
                                      </p:cBhvr>
                                      <p:to>
                                        <p:strVal val="visible"/>
                                      </p:to>
                                    </p:set>
                                    <p:anim calcmode="lin" valueType="num">
                                      <p:cBhvr>
                                        <p:cTn id="30" dur="1000" fill="hold"/>
                                        <p:tgtEl>
                                          <p:spTgt spid="2054"/>
                                        </p:tgtEl>
                                        <p:attrNameLst>
                                          <p:attrName>ppt_w</p:attrName>
                                        </p:attrNameLst>
                                      </p:cBhvr>
                                      <p:tavLst>
                                        <p:tav tm="0">
                                          <p:val>
                                            <p:fltVal val="0"/>
                                          </p:val>
                                        </p:tav>
                                        <p:tav tm="100000">
                                          <p:val>
                                            <p:strVal val="#ppt_w"/>
                                          </p:val>
                                        </p:tav>
                                      </p:tavLst>
                                    </p:anim>
                                    <p:anim calcmode="lin" valueType="num">
                                      <p:cBhvr>
                                        <p:cTn id="31" dur="1000" fill="hold"/>
                                        <p:tgtEl>
                                          <p:spTgt spid="2054"/>
                                        </p:tgtEl>
                                        <p:attrNameLst>
                                          <p:attrName>ppt_h</p:attrName>
                                        </p:attrNameLst>
                                      </p:cBhvr>
                                      <p:tavLst>
                                        <p:tav tm="0">
                                          <p:val>
                                            <p:fltVal val="0"/>
                                          </p:val>
                                        </p:tav>
                                        <p:tav tm="100000">
                                          <p:val>
                                            <p:strVal val="#ppt_h"/>
                                          </p:val>
                                        </p:tav>
                                      </p:tavLst>
                                    </p:anim>
                                    <p:anim calcmode="lin" valueType="num">
                                      <p:cBhvr>
                                        <p:cTn id="32" dur="1000" fill="hold"/>
                                        <p:tgtEl>
                                          <p:spTgt spid="2054"/>
                                        </p:tgtEl>
                                        <p:attrNameLst>
                                          <p:attrName>style.rotation</p:attrName>
                                        </p:attrNameLst>
                                      </p:cBhvr>
                                      <p:tavLst>
                                        <p:tav tm="0">
                                          <p:val>
                                            <p:fltVal val="90"/>
                                          </p:val>
                                        </p:tav>
                                        <p:tav tm="100000">
                                          <p:val>
                                            <p:fltVal val="0"/>
                                          </p:val>
                                        </p:tav>
                                      </p:tavLst>
                                    </p:anim>
                                    <p:animEffect transition="in" filter="fade">
                                      <p:cBhvr>
                                        <p:cTn id="33" dur="1000"/>
                                        <p:tgtEl>
                                          <p:spTgt spid="2054"/>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style.rotation</p:attrName>
                                        </p:attrNameLst>
                                      </p:cBhvr>
                                      <p:tavLst>
                                        <p:tav tm="0">
                                          <p:val>
                                            <p:fltVal val="90"/>
                                          </p:val>
                                        </p:tav>
                                        <p:tav tm="100000">
                                          <p:val>
                                            <p:fltVal val="0"/>
                                          </p:val>
                                        </p:tav>
                                      </p:tavLst>
                                    </p:anim>
                                    <p:animEffect transition="in" filter="fade">
                                      <p:cBhvr>
                                        <p:cTn id="39" dur="1000"/>
                                        <p:tgtEl>
                                          <p:spTgt spid="8"/>
                                        </p:tgtEl>
                                      </p:cBhvr>
                                    </p:animEffect>
                                  </p:childTnLst>
                                </p:cTn>
                              </p:par>
                              <p:par>
                                <p:cTn id="40" presetID="31" presetClass="entr" presetSubtype="0" fill="hold" nodeType="withEffect">
                                  <p:stCondLst>
                                    <p:cond delay="0"/>
                                  </p:stCondLst>
                                  <p:childTnLst>
                                    <p:set>
                                      <p:cBhvr>
                                        <p:cTn id="41" dur="1" fill="hold">
                                          <p:stCondLst>
                                            <p:cond delay="0"/>
                                          </p:stCondLst>
                                        </p:cTn>
                                        <p:tgtEl>
                                          <p:spTgt spid="2052"/>
                                        </p:tgtEl>
                                        <p:attrNameLst>
                                          <p:attrName>style.visibility</p:attrName>
                                        </p:attrNameLst>
                                      </p:cBhvr>
                                      <p:to>
                                        <p:strVal val="visible"/>
                                      </p:to>
                                    </p:set>
                                    <p:anim calcmode="lin" valueType="num">
                                      <p:cBhvr>
                                        <p:cTn id="42" dur="1000" fill="hold"/>
                                        <p:tgtEl>
                                          <p:spTgt spid="2052"/>
                                        </p:tgtEl>
                                        <p:attrNameLst>
                                          <p:attrName>ppt_w</p:attrName>
                                        </p:attrNameLst>
                                      </p:cBhvr>
                                      <p:tavLst>
                                        <p:tav tm="0">
                                          <p:val>
                                            <p:fltVal val="0"/>
                                          </p:val>
                                        </p:tav>
                                        <p:tav tm="100000">
                                          <p:val>
                                            <p:strVal val="#ppt_w"/>
                                          </p:val>
                                        </p:tav>
                                      </p:tavLst>
                                    </p:anim>
                                    <p:anim calcmode="lin" valueType="num">
                                      <p:cBhvr>
                                        <p:cTn id="43" dur="1000" fill="hold"/>
                                        <p:tgtEl>
                                          <p:spTgt spid="2052"/>
                                        </p:tgtEl>
                                        <p:attrNameLst>
                                          <p:attrName>ppt_h</p:attrName>
                                        </p:attrNameLst>
                                      </p:cBhvr>
                                      <p:tavLst>
                                        <p:tav tm="0">
                                          <p:val>
                                            <p:fltVal val="0"/>
                                          </p:val>
                                        </p:tav>
                                        <p:tav tm="100000">
                                          <p:val>
                                            <p:strVal val="#ppt_h"/>
                                          </p:val>
                                        </p:tav>
                                      </p:tavLst>
                                    </p:anim>
                                    <p:anim calcmode="lin" valueType="num">
                                      <p:cBhvr>
                                        <p:cTn id="44" dur="1000" fill="hold"/>
                                        <p:tgtEl>
                                          <p:spTgt spid="2052"/>
                                        </p:tgtEl>
                                        <p:attrNameLst>
                                          <p:attrName>style.rotation</p:attrName>
                                        </p:attrNameLst>
                                      </p:cBhvr>
                                      <p:tavLst>
                                        <p:tav tm="0">
                                          <p:val>
                                            <p:fltVal val="90"/>
                                          </p:val>
                                        </p:tav>
                                        <p:tav tm="100000">
                                          <p:val>
                                            <p:fltVal val="0"/>
                                          </p:val>
                                        </p:tav>
                                      </p:tavLst>
                                    </p:anim>
                                    <p:animEffect transition="in" filter="fade">
                                      <p:cBhvr>
                                        <p:cTn id="45" dur="1000"/>
                                        <p:tgtEl>
                                          <p:spTgt spid="2052"/>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p:cTn id="48" dur="1000" fill="hold"/>
                                        <p:tgtEl>
                                          <p:spTgt spid="7"/>
                                        </p:tgtEl>
                                        <p:attrNameLst>
                                          <p:attrName>ppt_w</p:attrName>
                                        </p:attrNameLst>
                                      </p:cBhvr>
                                      <p:tavLst>
                                        <p:tav tm="0">
                                          <p:val>
                                            <p:fltVal val="0"/>
                                          </p:val>
                                        </p:tav>
                                        <p:tav tm="100000">
                                          <p:val>
                                            <p:strVal val="#ppt_w"/>
                                          </p:val>
                                        </p:tav>
                                      </p:tavLst>
                                    </p:anim>
                                    <p:anim calcmode="lin" valueType="num">
                                      <p:cBhvr>
                                        <p:cTn id="49" dur="1000" fill="hold"/>
                                        <p:tgtEl>
                                          <p:spTgt spid="7"/>
                                        </p:tgtEl>
                                        <p:attrNameLst>
                                          <p:attrName>ppt_h</p:attrName>
                                        </p:attrNameLst>
                                      </p:cBhvr>
                                      <p:tavLst>
                                        <p:tav tm="0">
                                          <p:val>
                                            <p:fltVal val="0"/>
                                          </p:val>
                                        </p:tav>
                                        <p:tav tm="100000">
                                          <p:val>
                                            <p:strVal val="#ppt_h"/>
                                          </p:val>
                                        </p:tav>
                                      </p:tavLst>
                                    </p:anim>
                                    <p:anim calcmode="lin" valueType="num">
                                      <p:cBhvr>
                                        <p:cTn id="50" dur="1000" fill="hold"/>
                                        <p:tgtEl>
                                          <p:spTgt spid="7"/>
                                        </p:tgtEl>
                                        <p:attrNameLst>
                                          <p:attrName>style.rotation</p:attrName>
                                        </p:attrNameLst>
                                      </p:cBhvr>
                                      <p:tavLst>
                                        <p:tav tm="0">
                                          <p:val>
                                            <p:fltVal val="90"/>
                                          </p:val>
                                        </p:tav>
                                        <p:tav tm="100000">
                                          <p:val>
                                            <p:fltVal val="0"/>
                                          </p:val>
                                        </p:tav>
                                      </p:tavLst>
                                    </p:anim>
                                    <p:animEffect transition="in" filter="fade">
                                      <p:cBhvr>
                                        <p:cTn id="51" dur="1000"/>
                                        <p:tgtEl>
                                          <p:spTgt spid="7"/>
                                        </p:tgtEl>
                                      </p:cBhvr>
                                    </p:animEffect>
                                  </p:childTnLst>
                                </p:cTn>
                              </p:par>
                              <p:par>
                                <p:cTn id="52" presetID="31" presetClass="entr" presetSubtype="0" fill="hold" nodeType="withEffect">
                                  <p:stCondLst>
                                    <p:cond delay="0"/>
                                  </p:stCondLst>
                                  <p:childTnLst>
                                    <p:set>
                                      <p:cBhvr>
                                        <p:cTn id="53" dur="1" fill="hold">
                                          <p:stCondLst>
                                            <p:cond delay="0"/>
                                          </p:stCondLst>
                                        </p:cTn>
                                        <p:tgtEl>
                                          <p:spTgt spid="2050"/>
                                        </p:tgtEl>
                                        <p:attrNameLst>
                                          <p:attrName>style.visibility</p:attrName>
                                        </p:attrNameLst>
                                      </p:cBhvr>
                                      <p:to>
                                        <p:strVal val="visible"/>
                                      </p:to>
                                    </p:set>
                                    <p:anim calcmode="lin" valueType="num">
                                      <p:cBhvr>
                                        <p:cTn id="54" dur="1000" fill="hold"/>
                                        <p:tgtEl>
                                          <p:spTgt spid="2050"/>
                                        </p:tgtEl>
                                        <p:attrNameLst>
                                          <p:attrName>ppt_w</p:attrName>
                                        </p:attrNameLst>
                                      </p:cBhvr>
                                      <p:tavLst>
                                        <p:tav tm="0">
                                          <p:val>
                                            <p:fltVal val="0"/>
                                          </p:val>
                                        </p:tav>
                                        <p:tav tm="100000">
                                          <p:val>
                                            <p:strVal val="#ppt_w"/>
                                          </p:val>
                                        </p:tav>
                                      </p:tavLst>
                                    </p:anim>
                                    <p:anim calcmode="lin" valueType="num">
                                      <p:cBhvr>
                                        <p:cTn id="55" dur="1000" fill="hold"/>
                                        <p:tgtEl>
                                          <p:spTgt spid="2050"/>
                                        </p:tgtEl>
                                        <p:attrNameLst>
                                          <p:attrName>ppt_h</p:attrName>
                                        </p:attrNameLst>
                                      </p:cBhvr>
                                      <p:tavLst>
                                        <p:tav tm="0">
                                          <p:val>
                                            <p:fltVal val="0"/>
                                          </p:val>
                                        </p:tav>
                                        <p:tav tm="100000">
                                          <p:val>
                                            <p:strVal val="#ppt_h"/>
                                          </p:val>
                                        </p:tav>
                                      </p:tavLst>
                                    </p:anim>
                                    <p:anim calcmode="lin" valueType="num">
                                      <p:cBhvr>
                                        <p:cTn id="56" dur="1000" fill="hold"/>
                                        <p:tgtEl>
                                          <p:spTgt spid="2050"/>
                                        </p:tgtEl>
                                        <p:attrNameLst>
                                          <p:attrName>style.rotation</p:attrName>
                                        </p:attrNameLst>
                                      </p:cBhvr>
                                      <p:tavLst>
                                        <p:tav tm="0">
                                          <p:val>
                                            <p:fltVal val="90"/>
                                          </p:val>
                                        </p:tav>
                                        <p:tav tm="100000">
                                          <p:val>
                                            <p:fltVal val="0"/>
                                          </p:val>
                                        </p:tav>
                                      </p:tavLst>
                                    </p:anim>
                                    <p:animEffect transition="in" filter="fade">
                                      <p:cBhvr>
                                        <p:cTn id="57" dur="1000"/>
                                        <p:tgtEl>
                                          <p:spTgt spid="2050"/>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p:cTn id="60" dur="1000" fill="hold"/>
                                        <p:tgtEl>
                                          <p:spTgt spid="6"/>
                                        </p:tgtEl>
                                        <p:attrNameLst>
                                          <p:attrName>ppt_w</p:attrName>
                                        </p:attrNameLst>
                                      </p:cBhvr>
                                      <p:tavLst>
                                        <p:tav tm="0">
                                          <p:val>
                                            <p:fltVal val="0"/>
                                          </p:val>
                                        </p:tav>
                                        <p:tav tm="100000">
                                          <p:val>
                                            <p:strVal val="#ppt_w"/>
                                          </p:val>
                                        </p:tav>
                                      </p:tavLst>
                                    </p:anim>
                                    <p:anim calcmode="lin" valueType="num">
                                      <p:cBhvr>
                                        <p:cTn id="61" dur="1000" fill="hold"/>
                                        <p:tgtEl>
                                          <p:spTgt spid="6"/>
                                        </p:tgtEl>
                                        <p:attrNameLst>
                                          <p:attrName>ppt_h</p:attrName>
                                        </p:attrNameLst>
                                      </p:cBhvr>
                                      <p:tavLst>
                                        <p:tav tm="0">
                                          <p:val>
                                            <p:fltVal val="0"/>
                                          </p:val>
                                        </p:tav>
                                        <p:tav tm="100000">
                                          <p:val>
                                            <p:strVal val="#ppt_h"/>
                                          </p:val>
                                        </p:tav>
                                      </p:tavLst>
                                    </p:anim>
                                    <p:anim calcmode="lin" valueType="num">
                                      <p:cBhvr>
                                        <p:cTn id="62" dur="1000" fill="hold"/>
                                        <p:tgtEl>
                                          <p:spTgt spid="6"/>
                                        </p:tgtEl>
                                        <p:attrNameLst>
                                          <p:attrName>style.rotation</p:attrName>
                                        </p:attrNameLst>
                                      </p:cBhvr>
                                      <p:tavLst>
                                        <p:tav tm="0">
                                          <p:val>
                                            <p:fltVal val="90"/>
                                          </p:val>
                                        </p:tav>
                                        <p:tav tm="100000">
                                          <p:val>
                                            <p:fltVal val="0"/>
                                          </p:val>
                                        </p:tav>
                                      </p:tavLst>
                                    </p:anim>
                                    <p:animEffect transition="in" filter="fade">
                                      <p:cBhvr>
                                        <p:cTn id="6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Lst>
  </p:timing>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880</TotalTime>
  <Words>1109</Words>
  <Application>Microsoft Office PowerPoint</Application>
  <PresentationFormat>Widescreen</PresentationFormat>
  <Paragraphs>87</Paragraphs>
  <Slides>11</Slides>
  <Notes>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11</vt:i4>
      </vt:variant>
    </vt:vector>
  </HeadingPairs>
  <TitlesOfParts>
    <vt:vector size="17" baseType="lpstr">
      <vt:lpstr>Arial</vt:lpstr>
      <vt:lpstr>Calibri</vt:lpstr>
      <vt:lpstr>Calibri Light</vt:lpstr>
      <vt:lpstr>Garamond</vt:lpstr>
      <vt:lpstr>Retrospect</vt:lpstr>
      <vt:lpstr>Organic</vt:lpstr>
      <vt:lpstr>Uso de series de tiempo para pronóstico de la demanda de Gas Natural en el sector eléctrico, PEA y accidentes terrestres México para el año 2023.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Sergio Ibarra</dc:creator>
  <cp:lastModifiedBy>Sergio Ibarra</cp:lastModifiedBy>
  <cp:revision>2</cp:revision>
  <dcterms:created xsi:type="dcterms:W3CDTF">2022-11-04T17:52:16Z</dcterms:created>
  <dcterms:modified xsi:type="dcterms:W3CDTF">2023-06-06T14:36:45Z</dcterms:modified>
</cp:coreProperties>
</file>